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20"/>
  </p:notesMasterIdLst>
  <p:sldIdLst>
    <p:sldId id="422" r:id="rId2"/>
    <p:sldId id="423" r:id="rId3"/>
    <p:sldId id="425" r:id="rId4"/>
    <p:sldId id="399" r:id="rId5"/>
    <p:sldId id="421" r:id="rId6"/>
    <p:sldId id="403" r:id="rId7"/>
    <p:sldId id="424" r:id="rId8"/>
    <p:sldId id="412" r:id="rId9"/>
    <p:sldId id="416" r:id="rId10"/>
    <p:sldId id="407" r:id="rId11"/>
    <p:sldId id="427" r:id="rId12"/>
    <p:sldId id="426" r:id="rId13"/>
    <p:sldId id="415" r:id="rId14"/>
    <p:sldId id="389" r:id="rId15"/>
    <p:sldId id="418" r:id="rId16"/>
    <p:sldId id="419" r:id="rId17"/>
    <p:sldId id="295" r:id="rId18"/>
    <p:sldId id="42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lthay" initials="k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2F2AC"/>
    <a:srgbClr val="4D4D4D"/>
    <a:srgbClr val="6A250A"/>
    <a:srgbClr val="AB2D0B"/>
    <a:srgbClr val="552C1F"/>
    <a:srgbClr val="3A3B38"/>
    <a:srgbClr val="B80022"/>
    <a:srgbClr val="C91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0" autoAdjust="0"/>
    <p:restoredTop sz="94649" autoAdjust="0"/>
  </p:normalViewPr>
  <p:slideViewPr>
    <p:cSldViewPr snapToGrid="0">
      <p:cViewPr>
        <p:scale>
          <a:sx n="100" d="100"/>
          <a:sy n="100" d="100"/>
        </p:scale>
        <p:origin x="-1672" y="-216"/>
      </p:cViewPr>
      <p:guideLst>
        <p:guide orient="horz" pos="1152"/>
        <p:guide pos="547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8CB0E6-C784-48C0-9B26-3F86C6ADC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hyperlink" Target="http://www.linkedin.com/shareArticle?mini=true&amp;url=http://bit.ly/sales_tools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://www.twitter.com/intent/tweet?text=Sales+Leaders,+Grow+your+pipelines+with+these+tools+from+3FORWARD!%20http://bit.ly/sales_tools" TargetMode="External"/><Relationship Id="rId7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3forward.com/resources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shareArticle?mini=true&amp;url=http://bit.ly/sales_tools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twitter.com/intent/tweet?text=Sales+Leaders,+Grow+your+pipelines+with+these+tools+from+3FORWARD!%20http://bit.ly/sales_tools" TargetMode="External"/><Relationship Id="rId6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4B794-FFA0-4288-9170-D01EEC0AB3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success_kit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6200"/>
            <a:ext cx="2362200" cy="551774"/>
          </a:xfrm>
          <a:prstGeom prst="rect">
            <a:avLst/>
          </a:prstGeom>
        </p:spPr>
      </p:pic>
      <p:pic>
        <p:nvPicPr>
          <p:cNvPr id="9" name="Picture 8" descr="LinkedIn i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386953" cy="381000"/>
          </a:xfrm>
          <a:prstGeom prst="rect">
            <a:avLst/>
          </a:prstGeom>
        </p:spPr>
      </p:pic>
      <p:pic>
        <p:nvPicPr>
          <p:cNvPr id="10" name="Picture 9" descr="Twitter T.jpg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76200"/>
            <a:ext cx="375139" cy="381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27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80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4354-45A6-4C87-88F7-8C14F1FD4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success_k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76200"/>
            <a:ext cx="2362200" cy="551774"/>
          </a:xfrm>
          <a:prstGeom prst="rect">
            <a:avLst/>
          </a:prstGeom>
        </p:spPr>
      </p:pic>
      <p:pic>
        <p:nvPicPr>
          <p:cNvPr id="8" name="Picture 7" descr="LinkedIn 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"/>
            <a:ext cx="386953" cy="381000"/>
          </a:xfrm>
          <a:prstGeom prst="rect">
            <a:avLst/>
          </a:prstGeom>
        </p:spPr>
      </p:pic>
      <p:pic>
        <p:nvPicPr>
          <p:cNvPr id="9" name="Picture 8" descr="Twitter T.jpg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76200"/>
            <a:ext cx="375139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127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80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9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28575">
            <a:solidFill>
              <a:srgbClr val="C20A2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4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shareArticle?mini=true&amp;url=http://bit.ly/sales_tools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twitter.com/intent/tweet?text=Sales+Leaders,+Grow+your+pipelines+with+these+tools+from+3FORWARD!%20http://bit.ly/sales_tools" TargetMode="External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shareArticle?mini=true&amp;url=http://bit.ly/sales_tools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twitter.com/intent/tweet?text=Sales+Leaders,+Grow+your+pipelines+with+these+tools+from+3FORWARD!%20http://bit.ly/sales_tools" TargetMode="External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d/3.0/" TargetMode="External"/><Relationship Id="rId4" Type="http://schemas.openxmlformats.org/officeDocument/2006/relationships/hyperlink" Target="http://www.linkedin.com/shareArticle?mini=true&amp;url=http://bit.ly/sales_tools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://www.twitter.com/intent/tweet?text=Sales+Leaders,+Grow+your+pipelines+with+these+tools+from+3FORWARD!%20http://bit.ly/sales_tools" TargetMode="External"/><Relationship Id="rId7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Target Account Plan</a:t>
            </a:r>
            <a:endParaRPr lang="en-US" sz="4000" dirty="0" smtClean="0"/>
          </a:p>
        </p:txBody>
      </p:sp>
      <p:pic>
        <p:nvPicPr>
          <p:cNvPr id="9" name="Picture 8" descr="success_k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3124200"/>
            <a:ext cx="7696200" cy="179771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762000" y="2057400"/>
            <a:ext cx="762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 descr="LinkedIn 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6019800"/>
            <a:ext cx="619125" cy="609600"/>
          </a:xfrm>
          <a:prstGeom prst="rect">
            <a:avLst/>
          </a:prstGeom>
        </p:spPr>
      </p:pic>
      <p:pic>
        <p:nvPicPr>
          <p:cNvPr id="3" name="Picture 2" descr="Twitter T.jpg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6019800"/>
            <a:ext cx="600222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6527884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105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112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600"/>
            <a:ext cx="8229600" cy="7826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Critical Past </a:t>
            </a:r>
            <a:r>
              <a:rPr lang="en-US" dirty="0" smtClean="0">
                <a:solidFill>
                  <a:srgbClr val="000000"/>
                </a:solidFill>
              </a:rPr>
              <a:t>Events</a:t>
            </a: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15264904"/>
              </p:ext>
            </p:extLst>
          </p:nvPr>
        </p:nvGraphicFramePr>
        <p:xfrm>
          <a:off x="611304" y="2254250"/>
          <a:ext cx="7902056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75514"/>
                <a:gridCol w="1975514"/>
                <a:gridCol w="1975514"/>
                <a:gridCol w="19755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/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10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5723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Competitive Landscape</a:t>
            </a: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Group 5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31780"/>
              </p:ext>
            </p:extLst>
          </p:nvPr>
        </p:nvGraphicFramePr>
        <p:xfrm>
          <a:off x="300038" y="1904906"/>
          <a:ext cx="8577262" cy="3552639"/>
        </p:xfrm>
        <a:graphic>
          <a:graphicData uri="http://schemas.openxmlformats.org/drawingml/2006/table">
            <a:tbl>
              <a:tblPr/>
              <a:tblGrid>
                <a:gridCol w="982662"/>
                <a:gridCol w="876300"/>
                <a:gridCol w="901700"/>
                <a:gridCol w="1016000"/>
                <a:gridCol w="1155700"/>
                <a:gridCol w="749300"/>
                <a:gridCol w="850900"/>
                <a:gridCol w="947738"/>
                <a:gridCol w="1096962"/>
              </a:tblGrid>
              <a:tr h="232058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Incumbent vendors and challengers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Vendor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Engagement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 Type/Term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Competitor Strengths 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Account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Competitor Weakness 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Account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 of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Spend(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$, %)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of onsite resources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offshore resources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 Rep and/or 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Delivery Lead on Account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11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000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782638"/>
          </a:xfrm>
        </p:spPr>
        <p:txBody>
          <a:bodyPr/>
          <a:lstStyle/>
          <a:p>
            <a:r>
              <a:rPr lang="en-US" dirty="0" smtClean="0"/>
              <a:t>Advisors and Consultants</a:t>
            </a:r>
            <a:endParaRPr lang="en-US" dirty="0"/>
          </a:p>
        </p:txBody>
      </p:sp>
      <p:graphicFrame>
        <p:nvGraphicFramePr>
          <p:cNvPr id="4" name="Group 4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550771"/>
              </p:ext>
            </p:extLst>
          </p:nvPr>
        </p:nvGraphicFramePr>
        <p:xfrm>
          <a:off x="325438" y="1949704"/>
          <a:ext cx="8518525" cy="2402586"/>
        </p:xfrm>
        <a:graphic>
          <a:graphicData uri="http://schemas.openxmlformats.org/drawingml/2006/table">
            <a:tbl>
              <a:tblPr/>
              <a:tblGrid>
                <a:gridCol w="2074862"/>
                <a:gridCol w="1214438"/>
                <a:gridCol w="1730375"/>
                <a:gridCol w="1728787"/>
                <a:gridCol w="1770063"/>
              </a:tblGrid>
              <a:tr h="169863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client utilizing third parties (Industry Analysts, Procurement Consultants) to help define their strategy?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Sponsor 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Account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1190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12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85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1200"/>
            <a:ext cx="8229600" cy="808038"/>
          </a:xfrm>
        </p:spPr>
        <p:txBody>
          <a:bodyPr/>
          <a:lstStyle/>
          <a:p>
            <a:r>
              <a:rPr lang="en-US" dirty="0" smtClean="0"/>
              <a:t>Current Relationship SWOT</a:t>
            </a:r>
            <a:endParaRPr lang="en-US" dirty="0"/>
          </a:p>
        </p:txBody>
      </p:sp>
      <p:graphicFrame>
        <p:nvGraphicFramePr>
          <p:cNvPr id="6" name="Group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477363"/>
              </p:ext>
            </p:extLst>
          </p:nvPr>
        </p:nvGraphicFramePr>
        <p:xfrm>
          <a:off x="749300" y="1782763"/>
          <a:ext cx="7697338" cy="411480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848669"/>
                <a:gridCol w="3848669"/>
              </a:tblGrid>
              <a:tr h="2048153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Strengths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Strength one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Strength two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Strength three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horzOverflow="overflow"/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Weaknesses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Weakness one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Weakness two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Weakness three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137160" marR="137160" marT="137160" marB="137160" horzOverflow="overflow"/>
                </a:tc>
              </a:tr>
              <a:tr h="2066648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Opportunities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Opportunity one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Opportunity two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Opportunity three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horzOverflow="overflow"/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Threats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Threat one</a:t>
                      </a: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Threat two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Threat three</a:t>
                      </a: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4488" marR="0" lvl="0" indent="-344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endParaRPr kumimoji="0" lang="en-US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horzOverflow="overflow"/>
                </a:tc>
              </a:tr>
            </a:tbl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13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600"/>
            <a:ext cx="8229600" cy="782638"/>
          </a:xfrm>
        </p:spPr>
        <p:txBody>
          <a:bodyPr/>
          <a:lstStyle/>
          <a:p>
            <a:pPr eaLnBrk="1" hangingPunct="1"/>
            <a:r>
              <a:rPr lang="en-US" dirty="0" smtClean="0"/>
              <a:t>Current Pipeline </a:t>
            </a:r>
            <a:r>
              <a:rPr lang="en-US" dirty="0" smtClean="0"/>
              <a:t>Review</a:t>
            </a:r>
          </a:p>
        </p:txBody>
      </p:sp>
      <p:graphicFrame>
        <p:nvGraphicFramePr>
          <p:cNvPr id="6" name="Group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4634"/>
              </p:ext>
            </p:extLst>
          </p:nvPr>
        </p:nvGraphicFramePr>
        <p:xfrm>
          <a:off x="482531" y="1818278"/>
          <a:ext cx="8014449" cy="3590102"/>
        </p:xfrm>
        <a:graphic>
          <a:graphicData uri="http://schemas.openxmlformats.org/drawingml/2006/table">
            <a:tbl>
              <a:tblPr/>
              <a:tblGrid>
                <a:gridCol w="1653372"/>
                <a:gridCol w="860291"/>
                <a:gridCol w="1099261"/>
                <a:gridCol w="561579"/>
                <a:gridCol w="764703"/>
                <a:gridCol w="1099261"/>
                <a:gridCol w="1975982"/>
              </a:tblGrid>
              <a:tr h="3698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Proposal/Deal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Solicited or Unsolicited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Deal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Deal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Presented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Forecasted Decision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 Maker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3648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0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2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4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4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5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14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300"/>
            <a:ext cx="8229600" cy="757238"/>
          </a:xfrm>
        </p:spPr>
        <p:txBody>
          <a:bodyPr/>
          <a:lstStyle/>
          <a:p>
            <a:r>
              <a:rPr lang="en-US" dirty="0" smtClean="0"/>
              <a:t>Positioning Discussion</a:t>
            </a:r>
            <a:endParaRPr lang="en-US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42336"/>
              </p:ext>
            </p:extLst>
          </p:nvPr>
        </p:nvGraphicFramePr>
        <p:xfrm>
          <a:off x="632012" y="5089711"/>
          <a:ext cx="7906870" cy="1412940"/>
        </p:xfrm>
        <a:graphic>
          <a:graphicData uri="http://schemas.openxmlformats.org/drawingml/2006/table">
            <a:tbl>
              <a:tblPr/>
              <a:tblGrid>
                <a:gridCol w="3302012"/>
                <a:gridCol w="4604858"/>
              </a:tblGrid>
              <a:tr h="2365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 we currently positioned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against competitors in the account?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Thought leadership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Innovation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Creativity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Relationships with contacts in account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Perceived price to value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75766"/>
              </p:ext>
            </p:extLst>
          </p:nvPr>
        </p:nvGraphicFramePr>
        <p:xfrm>
          <a:off x="630518" y="1668649"/>
          <a:ext cx="7920317" cy="3326130"/>
        </p:xfrm>
        <a:graphic>
          <a:graphicData uri="http://schemas.openxmlformats.org/drawingml/2006/table">
            <a:tbl>
              <a:tblPr/>
              <a:tblGrid>
                <a:gridCol w="3960158"/>
                <a:gridCol w="3960159"/>
              </a:tblGrid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competitive threats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response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the threats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competitive weaknesses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response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the weaknesses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anticipated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objections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plan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addressing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objections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threats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response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threats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9300"/>
            <a:ext cx="8229600" cy="769938"/>
          </a:xfrm>
        </p:spPr>
        <p:txBody>
          <a:bodyPr/>
          <a:lstStyle/>
          <a:p>
            <a:r>
              <a:rPr lang="en-US" dirty="0" smtClean="0"/>
              <a:t>Relationship </a:t>
            </a:r>
            <a:r>
              <a:rPr lang="en-US" dirty="0" smtClean="0"/>
              <a:t>Discussion</a:t>
            </a:r>
            <a:endParaRPr lang="en-US" dirty="0"/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97008"/>
              </p:ext>
            </p:extLst>
          </p:nvPr>
        </p:nvGraphicFramePr>
        <p:xfrm>
          <a:off x="645458" y="2195117"/>
          <a:ext cx="7903119" cy="1460754"/>
        </p:xfrm>
        <a:graphic>
          <a:graphicData uri="http://schemas.openxmlformats.org/drawingml/2006/table">
            <a:tbl>
              <a:tblPr/>
              <a:tblGrid>
                <a:gridCol w="3517241"/>
                <a:gridCol w="4385878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the key issues affecting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relationships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the account? Consider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Perception/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image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Awareness levels of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company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 view of the project/deal/organizational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politics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 who are there detractors, competing agendas, alternatives?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Competitor influence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61047"/>
              </p:ext>
            </p:extLst>
          </p:nvPr>
        </p:nvGraphicFramePr>
        <p:xfrm>
          <a:off x="658907" y="3839320"/>
          <a:ext cx="7879038" cy="1239012"/>
        </p:xfrm>
        <a:graphic>
          <a:graphicData uri="http://schemas.openxmlformats.org/drawingml/2006/table">
            <a:tbl>
              <a:tblPr/>
              <a:tblGrid>
                <a:gridCol w="3498370"/>
                <a:gridCol w="4380668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relationships exist that can be leveraged to aid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position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 Consider: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Board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In-direct relationships between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other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 Company staff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Relationships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 analysts and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consultants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89609"/>
              </p:ext>
            </p:extLst>
          </p:nvPr>
        </p:nvGraphicFramePr>
        <p:xfrm>
          <a:off x="645460" y="5314950"/>
          <a:ext cx="6992003" cy="1017270"/>
        </p:xfrm>
        <a:graphic>
          <a:graphicData uri="http://schemas.openxmlformats.org/drawingml/2006/table">
            <a:tbl>
              <a:tblPr/>
              <a:tblGrid>
                <a:gridCol w="2330668"/>
                <a:gridCol w="2330667"/>
                <a:gridCol w="2330668"/>
              </a:tblGrid>
              <a:tr h="20161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History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 provided for which pursuit?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 of reference?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Recognition provided to client?  When and who provided?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9938"/>
          </a:xfrm>
        </p:spPr>
        <p:txBody>
          <a:bodyPr/>
          <a:lstStyle/>
          <a:p>
            <a:pPr eaLnBrk="1" hangingPunct="1"/>
            <a:r>
              <a:rPr lang="en-US" dirty="0" smtClean="0"/>
              <a:t>Account Plan Summary</a:t>
            </a:r>
            <a:endParaRPr lang="en-US" dirty="0" smtClean="0"/>
          </a:p>
        </p:txBody>
      </p:sp>
      <p:graphicFrame>
        <p:nvGraphicFramePr>
          <p:cNvPr id="276895" name="Group 415"/>
          <p:cNvGraphicFramePr>
            <a:graphicFrameLocks noGrp="1"/>
          </p:cNvGraphicFramePr>
          <p:nvPr>
            <p:ph type="tbl" idx="1"/>
          </p:nvPr>
        </p:nvGraphicFramePr>
        <p:xfrm>
          <a:off x="616688" y="1845025"/>
          <a:ext cx="7942522" cy="3790311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10307"/>
                <a:gridCol w="1291555"/>
                <a:gridCol w="2045556"/>
                <a:gridCol w="2005964"/>
                <a:gridCol w="765434"/>
                <a:gridCol w="1623706"/>
              </a:tblGrid>
              <a:tr h="4152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#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Objectives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Tactical Action(s)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Milestones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Target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Obstacles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</a:tr>
              <a:tr h="463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62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95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82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5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050" b="0" i="0" u="none" strike="noStrike" cap="none" normalizeH="0" baseline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50024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A3B38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17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92150"/>
            <a:ext cx="8220075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Target Account Plan</a:t>
            </a:r>
            <a:endParaRPr lang="en-US" dirty="0" smtClean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/>
              <a:t>  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57200" y="3526114"/>
            <a:ext cx="8229600" cy="767621"/>
          </a:xfrm>
          <a:prstGeom prst="rect">
            <a:avLst/>
          </a:prstGeom>
          <a:solidFill>
            <a:schemeClr val="tx1">
              <a:alpha val="70195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leadersh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16" y="1753303"/>
            <a:ext cx="8232587" cy="1852332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9900" y="3720529"/>
            <a:ext cx="8201025" cy="40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300" dirty="0" smtClean="0">
                <a:solidFill>
                  <a:schemeClr val="bg1"/>
                </a:solidFill>
              </a:rPr>
              <a:t>Company Name Target Account Plan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Picture 7" descr="LinkedIn 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975" y="5753100"/>
            <a:ext cx="619125" cy="609600"/>
          </a:xfrm>
          <a:prstGeom prst="rect">
            <a:avLst/>
          </a:prstGeom>
        </p:spPr>
      </p:pic>
      <p:pic>
        <p:nvPicPr>
          <p:cNvPr id="9" name="Picture 8" descr="Twitter T.jpg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78" y="5753100"/>
            <a:ext cx="600222" cy="60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62300" y="6502484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105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18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670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0" y="515541"/>
            <a:ext cx="9144000" cy="147002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Target Account Plan</a:t>
            </a:r>
            <a:endParaRPr lang="en-US" sz="4000" dirty="0" smtClean="0"/>
          </a:p>
        </p:txBody>
      </p:sp>
      <p:pic>
        <p:nvPicPr>
          <p:cNvPr id="9" name="Picture 8" descr="success_k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91000"/>
            <a:ext cx="5054600" cy="11806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1963341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b="0" dirty="0"/>
              <a:t>Copyright holder is licensing this under the Creative Commons License, Attribution-No Derivative Works 3.0 </a:t>
            </a:r>
            <a:r>
              <a:rPr lang="en-US" sz="1400" b="0" dirty="0" err="1"/>
              <a:t>Unported</a:t>
            </a:r>
            <a:r>
              <a:rPr lang="en-US" sz="1400" b="0" dirty="0"/>
              <a:t> </a:t>
            </a:r>
            <a:r>
              <a:rPr lang="en-US" sz="1400" b="0" u="sng" dirty="0">
                <a:hlinkClick r:id="rId3"/>
              </a:rPr>
              <a:t>http://creativecommons.org/licenses/by-nd/3.0/</a:t>
            </a:r>
            <a:r>
              <a:rPr lang="en-US" sz="1400" b="0" dirty="0"/>
              <a:t>. </a:t>
            </a:r>
            <a:endParaRPr lang="en-US" sz="1400" b="0" dirty="0" smtClean="0"/>
          </a:p>
          <a:p>
            <a:pPr>
              <a:spcAft>
                <a:spcPts val="1200"/>
              </a:spcAft>
            </a:pPr>
            <a:r>
              <a:rPr lang="en-US" sz="1400" b="0" dirty="0" smtClean="0"/>
              <a:t>All </a:t>
            </a:r>
            <a:r>
              <a:rPr lang="en-US" sz="1400" b="0" dirty="0"/>
              <a:t>trademarks are those of their respective companies.</a:t>
            </a:r>
          </a:p>
          <a:p>
            <a:pPr>
              <a:spcAft>
                <a:spcPts val="1200"/>
              </a:spcAft>
            </a:pPr>
            <a:r>
              <a:rPr lang="en-US" sz="1400" b="0" dirty="0"/>
              <a:t>Please feel free to post this </a:t>
            </a:r>
            <a:r>
              <a:rPr lang="en-US" sz="1400" b="0" dirty="0" smtClean="0"/>
              <a:t>document </a:t>
            </a:r>
            <a:r>
              <a:rPr lang="en-US" sz="1400" b="0" i="1" u="sng" dirty="0" smtClean="0"/>
              <a:t>- </a:t>
            </a:r>
            <a:r>
              <a:rPr lang="en-US" sz="1400" b="0" i="1" u="sng" dirty="0"/>
              <a:t>in its </a:t>
            </a:r>
            <a:r>
              <a:rPr lang="en-US" sz="1400" b="0" i="1" u="sng" dirty="0" smtClean="0"/>
              <a:t>entirety - </a:t>
            </a:r>
            <a:r>
              <a:rPr lang="en-US" sz="1400" b="0" dirty="0"/>
              <a:t>in your blog or email it to anyone you feel would benefit from reading it. </a:t>
            </a:r>
            <a:endParaRPr lang="en-US" sz="1400" b="0" dirty="0" smtClean="0"/>
          </a:p>
          <a:p>
            <a:pPr>
              <a:spcAft>
                <a:spcPts val="1200"/>
              </a:spcAft>
            </a:pPr>
            <a:r>
              <a:rPr lang="en-US" sz="1400" b="0" i="1" dirty="0" smtClean="0"/>
              <a:t>Thank </a:t>
            </a:r>
            <a:r>
              <a:rPr lang="en-US" sz="1400" b="0" i="1" dirty="0"/>
              <a:t>you.</a:t>
            </a:r>
          </a:p>
        </p:txBody>
      </p:sp>
      <p:pic>
        <p:nvPicPr>
          <p:cNvPr id="8" name="Picture 7" descr="LinkedIn i.jp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6019800"/>
            <a:ext cx="619125" cy="609600"/>
          </a:xfrm>
          <a:prstGeom prst="rect">
            <a:avLst/>
          </a:prstGeom>
        </p:spPr>
      </p:pic>
      <p:pic>
        <p:nvPicPr>
          <p:cNvPr id="10" name="Picture 9" descr="Twitter T.jpg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" y="6019800"/>
            <a:ext cx="600222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" y="6527884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1" dirty="0" smtClean="0">
                <a:solidFill>
                  <a:schemeClr val="accent3">
                    <a:lumMod val="50000"/>
                  </a:schemeClr>
                </a:solidFill>
              </a:rPr>
              <a:t>Find this helpful? Please tell your friends! </a:t>
            </a:r>
            <a:endParaRPr lang="en-US" sz="1050" b="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62000" y="1676400"/>
            <a:ext cx="762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945741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92150"/>
            <a:ext cx="8220075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Target Account Plan</a:t>
            </a:r>
            <a:endParaRPr lang="en-US" dirty="0" smtClean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/>
              <a:t>  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57200" y="3526114"/>
            <a:ext cx="8229600" cy="767621"/>
          </a:xfrm>
          <a:prstGeom prst="rect">
            <a:avLst/>
          </a:prstGeom>
          <a:solidFill>
            <a:schemeClr val="tx1">
              <a:alpha val="70195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leadersh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16" y="1753303"/>
            <a:ext cx="8232587" cy="1852332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9900" y="3720529"/>
            <a:ext cx="8201025" cy="40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300" dirty="0" smtClean="0">
                <a:solidFill>
                  <a:schemeClr val="bg1"/>
                </a:solidFill>
              </a:rPr>
              <a:t>(Company Name) Target Account Plan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3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718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25500"/>
            <a:ext cx="8220075" cy="70485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Pursuit Strategy Executive Summary</a:t>
            </a:r>
            <a:endParaRPr lang="en-US" sz="3600" dirty="0" smtClean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/>
              <a:t>  </a:t>
            </a:r>
          </a:p>
        </p:txBody>
      </p:sp>
      <p:graphicFrame>
        <p:nvGraphicFramePr>
          <p:cNvPr id="9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20346"/>
              </p:ext>
            </p:extLst>
          </p:nvPr>
        </p:nvGraphicFramePr>
        <p:xfrm>
          <a:off x="591671" y="2061455"/>
          <a:ext cx="3920004" cy="3217788"/>
        </p:xfrm>
        <a:graphic>
          <a:graphicData uri="http://schemas.openxmlformats.org/drawingml/2006/table">
            <a:tbl>
              <a:tblPr/>
              <a:tblGrid>
                <a:gridCol w="392000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Vision for the account:  Statement of direction and long-term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Alignment:  Identify client key issues and how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align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Critical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Success Factors:  What we need to achieve our 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will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differentiate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add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4591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Proposed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solutions (likely)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981975"/>
              </p:ext>
            </p:extLst>
          </p:nvPr>
        </p:nvGraphicFramePr>
        <p:xfrm>
          <a:off x="4632325" y="2045113"/>
          <a:ext cx="3946899" cy="3852506"/>
        </p:xfrm>
        <a:graphic>
          <a:graphicData uri="http://schemas.openxmlformats.org/drawingml/2006/table">
            <a:tbl>
              <a:tblPr/>
              <a:tblGrid>
                <a:gridCol w="3946899"/>
              </a:tblGrid>
              <a:tr h="2507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 Name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bid/buying approach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Summary of our competitive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 status:  What is our status with key stakeholders?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 Relationship strategy: 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Identify strategy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mapping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senior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management to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 Name leadership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Entry Point Strategy:  If new client, how we will penetrate the account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 Sell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Summary of largest opportunity for growth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4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1200"/>
            <a:ext cx="8229600" cy="808038"/>
          </a:xfrm>
        </p:spPr>
        <p:txBody>
          <a:bodyPr/>
          <a:lstStyle/>
          <a:p>
            <a:r>
              <a:rPr lang="en-US" dirty="0" smtClean="0"/>
              <a:t>Company Name Pursuit Team</a:t>
            </a:r>
            <a:endParaRPr lang="en-US" dirty="0"/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90696"/>
              </p:ext>
            </p:extLst>
          </p:nvPr>
        </p:nvGraphicFramePr>
        <p:xfrm>
          <a:off x="672353" y="1837576"/>
          <a:ext cx="7812742" cy="4487021"/>
        </p:xfrm>
        <a:graphic>
          <a:graphicData uri="http://schemas.openxmlformats.org/drawingml/2006/table">
            <a:tbl>
              <a:tblPr/>
              <a:tblGrid>
                <a:gridCol w="1289991"/>
                <a:gridCol w="6522751"/>
              </a:tblGrid>
              <a:tr h="407911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Pursuit team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Sales Executive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Subject Expert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 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Pricing 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 Sponsor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support: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5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92150"/>
            <a:ext cx="8220075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Company Name Information</a:t>
            </a:r>
            <a:endParaRPr lang="en-US" dirty="0" smtClean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/>
              <a:t>  </a:t>
            </a:r>
          </a:p>
        </p:txBody>
      </p:sp>
      <p:graphicFrame>
        <p:nvGraphicFramePr>
          <p:cNvPr id="8" name="Group 4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13956"/>
              </p:ext>
            </p:extLst>
          </p:nvPr>
        </p:nvGraphicFramePr>
        <p:xfrm>
          <a:off x="4632325" y="1896643"/>
          <a:ext cx="3893110" cy="1939928"/>
        </p:xfrm>
        <a:graphic>
          <a:graphicData uri="http://schemas.openxmlformats.org/drawingml/2006/table">
            <a:tbl>
              <a:tblPr/>
              <a:tblGrid>
                <a:gridCol w="1741581"/>
                <a:gridCol w="2151529"/>
              </a:tblGrid>
              <a:tr h="2778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 size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Industry Market Share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Geographic reach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Ranking in Fortune 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Spend (in related solutions)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4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51827"/>
              </p:ext>
            </p:extLst>
          </p:nvPr>
        </p:nvGraphicFramePr>
        <p:xfrm>
          <a:off x="578224" y="4183860"/>
          <a:ext cx="7933764" cy="2069972"/>
        </p:xfrm>
        <a:graphic>
          <a:graphicData uri="http://schemas.openxmlformats.org/drawingml/2006/table">
            <a:tbl>
              <a:tblPr/>
              <a:tblGrid>
                <a:gridCol w="1866604"/>
                <a:gridCol w="1387584"/>
                <a:gridCol w="1398494"/>
                <a:gridCol w="1479797"/>
                <a:gridCol w="1801285"/>
              </a:tblGrid>
              <a:tr h="255057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3 Year Financial History (in millions)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20__ 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20__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20__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57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Gross Margin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 to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1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Price (High/Low)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 to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EBITDA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4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60024"/>
              </p:ext>
            </p:extLst>
          </p:nvPr>
        </p:nvGraphicFramePr>
        <p:xfrm>
          <a:off x="564776" y="1907863"/>
          <a:ext cx="3946899" cy="1939819"/>
        </p:xfrm>
        <a:graphic>
          <a:graphicData uri="http://schemas.openxmlformats.org/drawingml/2006/table">
            <a:tbl>
              <a:tblPr/>
              <a:tblGrid>
                <a:gridCol w="3946899"/>
              </a:tblGrid>
              <a:tr h="278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Overview Client Business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</a:tr>
              <a:tr h="4318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Parent company (if relevant)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</a:tr>
              <a:tr h="412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1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Products/Services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6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736600"/>
            <a:ext cx="8220075" cy="7810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Company Name </a:t>
            </a:r>
            <a:r>
              <a:rPr lang="en-US" sz="4000" dirty="0" smtClean="0"/>
              <a:t>Industry Trends</a:t>
            </a:r>
            <a:endParaRPr lang="en-US" sz="4000" dirty="0" smtClean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r>
              <a:rPr lang="en-US"/>
              <a:t>  </a:t>
            </a:r>
          </a:p>
        </p:txBody>
      </p:sp>
      <p:sp>
        <p:nvSpPr>
          <p:cNvPr id="2" name="Rectangle 1"/>
          <p:cNvSpPr/>
          <p:nvPr/>
        </p:nvSpPr>
        <p:spPr>
          <a:xfrm>
            <a:off x="719667" y="1951508"/>
            <a:ext cx="7535333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B50024"/>
              </a:buClr>
              <a:buFontTx/>
              <a:buChar char="+"/>
            </a:pPr>
            <a:r>
              <a:rPr lang="en-US" dirty="0" smtClean="0">
                <a:solidFill>
                  <a:srgbClr val="4D4D4D"/>
                </a:solidFill>
              </a:rPr>
              <a:t>Trend one</a:t>
            </a:r>
          </a:p>
          <a:p>
            <a:pPr marL="342900" lvl="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B50024"/>
              </a:buClr>
              <a:buFontTx/>
              <a:buChar char="+"/>
            </a:pPr>
            <a:r>
              <a:rPr lang="en-US" dirty="0" smtClean="0">
                <a:solidFill>
                  <a:srgbClr val="4D4D4D"/>
                </a:solidFill>
              </a:rPr>
              <a:t>Trend two</a:t>
            </a:r>
          </a:p>
          <a:p>
            <a:pPr marL="342900" lvl="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B50024"/>
              </a:buClr>
              <a:buFontTx/>
              <a:buChar char="+"/>
            </a:pPr>
            <a:r>
              <a:rPr lang="en-US" dirty="0" smtClean="0">
                <a:solidFill>
                  <a:srgbClr val="4D4D4D"/>
                </a:solidFill>
              </a:rPr>
              <a:t>Trend three</a:t>
            </a:r>
          </a:p>
          <a:p>
            <a:pPr marL="342900" lvl="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B50024"/>
              </a:buClr>
              <a:buFontTx/>
              <a:buChar char="+"/>
            </a:pPr>
            <a:r>
              <a:rPr lang="en-US" dirty="0" smtClean="0">
                <a:solidFill>
                  <a:srgbClr val="4D4D4D"/>
                </a:solidFill>
              </a:rPr>
              <a:t>Trend four</a:t>
            </a:r>
          </a:p>
          <a:p>
            <a:pPr marL="342900" lvl="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B50024"/>
              </a:buClr>
              <a:buFontTx/>
              <a:buChar char="+"/>
            </a:pPr>
            <a:r>
              <a:rPr lang="en-US" dirty="0" smtClean="0">
                <a:solidFill>
                  <a:srgbClr val="4D4D4D"/>
                </a:solidFill>
              </a:rPr>
              <a:t>Trend five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7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22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600"/>
            <a:ext cx="8229600" cy="795338"/>
          </a:xfrm>
        </p:spPr>
        <p:txBody>
          <a:bodyPr/>
          <a:lstStyle/>
          <a:p>
            <a:r>
              <a:rPr lang="en-US" dirty="0" smtClean="0"/>
              <a:t>Relationship Map</a:t>
            </a:r>
            <a:endParaRPr lang="en-US" dirty="0"/>
          </a:p>
        </p:txBody>
      </p:sp>
      <p:graphicFrame>
        <p:nvGraphicFramePr>
          <p:cNvPr id="6" name="Group 4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4241"/>
              </p:ext>
            </p:extLst>
          </p:nvPr>
        </p:nvGraphicFramePr>
        <p:xfrm>
          <a:off x="657414" y="1756937"/>
          <a:ext cx="7960658" cy="4818887"/>
        </p:xfrm>
        <a:graphic>
          <a:graphicData uri="http://schemas.openxmlformats.org/drawingml/2006/table">
            <a:tbl>
              <a:tblPr/>
              <a:tblGrid>
                <a:gridCol w="1492621"/>
                <a:gridCol w="1129553"/>
                <a:gridCol w="1184581"/>
                <a:gridCol w="706163"/>
                <a:gridCol w="1766856"/>
                <a:gridCol w="847136"/>
                <a:gridCol w="833748"/>
              </a:tblGrid>
              <a:tr h="173038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current top contacts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within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 Name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Contact Name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 Role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D=Decider</a:t>
                      </a:r>
                      <a:b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= Influencer C=Champion S=Sponsoring Executive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Influence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H=High, M=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MediumL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=Low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Coverage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responsible for building and establishing the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 with this individual?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Face to Face Meeting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Face to Face Meeting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Who are the key individuals that drive this organization?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Additional contacts required for account entry &amp; exploration?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8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r>
              <a:rPr lang="en-US" dirty="0" smtClean="0"/>
              <a:t>Relationship History</a:t>
            </a:r>
            <a:endParaRPr lang="en-US" dirty="0"/>
          </a:p>
        </p:txBody>
      </p:sp>
      <p:graphicFrame>
        <p:nvGraphicFramePr>
          <p:cNvPr id="7" name="Group 7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53688"/>
              </p:ext>
            </p:extLst>
          </p:nvPr>
        </p:nvGraphicFramePr>
        <p:xfrm>
          <a:off x="596059" y="4107481"/>
          <a:ext cx="7105650" cy="1502671"/>
        </p:xfrm>
        <a:graphic>
          <a:graphicData uri="http://schemas.openxmlformats.org/drawingml/2006/table">
            <a:tbl>
              <a:tblPr/>
              <a:tblGrid>
                <a:gridCol w="1779587"/>
                <a:gridCol w="939800"/>
                <a:gridCol w="1092200"/>
                <a:gridCol w="850900"/>
                <a:gridCol w="825500"/>
                <a:gridCol w="1617663"/>
              </a:tblGrid>
              <a:tr h="362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Existing Contracts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Division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Deal Type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Deal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Renewal Date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Owner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</a:tr>
              <a:tr h="228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85649"/>
              </p:ext>
            </p:extLst>
          </p:nvPr>
        </p:nvGraphicFramePr>
        <p:xfrm>
          <a:off x="591671" y="2320738"/>
          <a:ext cx="8001000" cy="1305180"/>
        </p:xfrm>
        <a:graphic>
          <a:graphicData uri="http://schemas.openxmlformats.org/drawingml/2006/table">
            <a:tbl>
              <a:tblPr/>
              <a:tblGrid>
                <a:gridCol w="3144367"/>
                <a:gridCol w="4856633"/>
              </a:tblGrid>
              <a:tr h="16351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 Status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Existing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 New Logo?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existing client,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when did relationship begin?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history if past client?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new logo, was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 ever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client? When?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9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8000" y="3771900"/>
            <a:ext cx="694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Contract Status if Existing/Past Account:</a:t>
            </a:r>
            <a:endParaRPr lang="en-US" sz="20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5725" y="6562787"/>
            <a:ext cx="2133600" cy="295213"/>
          </a:xfrm>
        </p:spPr>
        <p:txBody>
          <a:bodyPr/>
          <a:lstStyle/>
          <a:p>
            <a:pPr algn="r">
              <a:defRPr/>
            </a:pPr>
            <a:fld id="{F1267CE5-9902-4172-9299-3BD5E9627B1F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9</a:t>
            </a:fld>
            <a:endParaRPr lang="en-US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©3FORWARD, LLC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76200" y="6553200"/>
            <a:ext cx="335734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3FORWARD.com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Create. Increase. Accelerate.</a:t>
            </a:r>
            <a:r>
              <a:rPr lang="en-US" sz="800" b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TM</a:t>
            </a:r>
            <a:endParaRPr lang="en-US" sz="800" b="0" baseline="30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les Leaders Success Kit - 3FORWAR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Leaders Success Kit - 3FORWARD.thmx</Template>
  <TotalTime>8691</TotalTime>
  <Words>930</Words>
  <Application>Microsoft Macintosh PowerPoint</Application>
  <PresentationFormat>On-screen Show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Sales Leaders Success Kit - 3FORWARD</vt:lpstr>
      <vt:lpstr>Target Account Plan</vt:lpstr>
      <vt:lpstr>Target Account Plan</vt:lpstr>
      <vt:lpstr>Target Account Plan</vt:lpstr>
      <vt:lpstr>Pursuit Strategy Executive Summary</vt:lpstr>
      <vt:lpstr>Company Name Pursuit Team</vt:lpstr>
      <vt:lpstr>Company Name Information</vt:lpstr>
      <vt:lpstr>Company Name Industry Trends</vt:lpstr>
      <vt:lpstr>Relationship Map</vt:lpstr>
      <vt:lpstr>Relationship History</vt:lpstr>
      <vt:lpstr>Critical Past Events</vt:lpstr>
      <vt:lpstr>Competitive Landscape</vt:lpstr>
      <vt:lpstr>Advisors and Consultants</vt:lpstr>
      <vt:lpstr>Current Relationship SWOT</vt:lpstr>
      <vt:lpstr>Current Pipeline Review</vt:lpstr>
      <vt:lpstr>Positioning Discussion</vt:lpstr>
      <vt:lpstr>Relationship Discussion</vt:lpstr>
      <vt:lpstr>Account Plan Summary</vt:lpstr>
      <vt:lpstr>Target Account Plan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3forward</dc:creator>
  <cp:keywords/>
  <dc:description/>
  <cp:lastModifiedBy>Matt Smith</cp:lastModifiedBy>
  <cp:revision>825</cp:revision>
  <dcterms:created xsi:type="dcterms:W3CDTF">2006-06-23T20:16:39Z</dcterms:created>
  <dcterms:modified xsi:type="dcterms:W3CDTF">2011-05-27T16:13:54Z</dcterms:modified>
  <cp:category/>
</cp:coreProperties>
</file>