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310" r:id="rId2"/>
    <p:sldId id="332" r:id="rId3"/>
    <p:sldId id="322" r:id="rId4"/>
    <p:sldId id="324" r:id="rId5"/>
    <p:sldId id="317" r:id="rId6"/>
    <p:sldId id="330" r:id="rId7"/>
    <p:sldId id="275" r:id="rId8"/>
    <p:sldId id="269" r:id="rId9"/>
    <p:sldId id="294" r:id="rId10"/>
    <p:sldId id="276" r:id="rId11"/>
    <p:sldId id="274" r:id="rId12"/>
    <p:sldId id="295" r:id="rId13"/>
    <p:sldId id="277" r:id="rId14"/>
    <p:sldId id="278" r:id="rId15"/>
    <p:sldId id="279" r:id="rId16"/>
    <p:sldId id="280" r:id="rId17"/>
    <p:sldId id="282" r:id="rId18"/>
    <p:sldId id="284" r:id="rId19"/>
    <p:sldId id="296" r:id="rId20"/>
    <p:sldId id="289" r:id="rId21"/>
    <p:sldId id="285" r:id="rId22"/>
    <p:sldId id="297" r:id="rId23"/>
    <p:sldId id="286" r:id="rId24"/>
    <p:sldId id="298" r:id="rId25"/>
    <p:sldId id="292" r:id="rId26"/>
    <p:sldId id="303" r:id="rId27"/>
    <p:sldId id="304" r:id="rId28"/>
    <p:sldId id="306" r:id="rId29"/>
    <p:sldId id="305" r:id="rId30"/>
    <p:sldId id="299" r:id="rId31"/>
    <p:sldId id="301" r:id="rId32"/>
    <p:sldId id="319" r:id="rId33"/>
    <p:sldId id="320" r:id="rId34"/>
    <p:sldId id="321" r:id="rId35"/>
    <p:sldId id="333" r:id="rId36"/>
    <p:sldId id="290" r:id="rId37"/>
    <p:sldId id="283" r:id="rId38"/>
    <p:sldId id="325" r:id="rId39"/>
    <p:sldId id="326" r:id="rId40"/>
    <p:sldId id="323" r:id="rId41"/>
    <p:sldId id="314" r:id="rId42"/>
    <p:sldId id="331" r:id="rId4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EB1A6"/>
    <a:srgbClr val="EDEDED"/>
    <a:srgbClr val="EB2F21"/>
    <a:srgbClr val="C20A24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3" autoAdjust="0"/>
    <p:restoredTop sz="94647" autoAdjust="0"/>
  </p:normalViewPr>
  <p:slideViewPr>
    <p:cSldViewPr>
      <p:cViewPr>
        <p:scale>
          <a:sx n="100" d="100"/>
          <a:sy n="100" d="100"/>
        </p:scale>
        <p:origin x="-17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284DF-BB71-4026-A824-170FB78D9CD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0C9CDFF-6EEF-4E13-A4D5-E98BEC84C7DE}">
      <dgm:prSet/>
      <dgm:spPr/>
      <dgm:t>
        <a:bodyPr/>
        <a:lstStyle/>
        <a:p>
          <a:pPr rtl="0"/>
          <a:r>
            <a:rPr lang="en-US" dirty="0" smtClean="0"/>
            <a:t>Increasing wins from new logo prospects</a:t>
          </a:r>
          <a:endParaRPr lang="en-US" dirty="0"/>
        </a:p>
      </dgm:t>
    </dgm:pt>
    <dgm:pt modelId="{4924AF27-88C4-401C-B033-4B463DF70D11}" type="parTrans" cxnId="{8D7E9CB7-B266-4389-A019-5AD45CDEE871}">
      <dgm:prSet/>
      <dgm:spPr/>
      <dgm:t>
        <a:bodyPr/>
        <a:lstStyle/>
        <a:p>
          <a:endParaRPr lang="en-US"/>
        </a:p>
      </dgm:t>
    </dgm:pt>
    <dgm:pt modelId="{14483CD0-361C-498C-84B7-E002F26D90EE}" type="sibTrans" cxnId="{8D7E9CB7-B266-4389-A019-5AD45CDEE871}">
      <dgm:prSet/>
      <dgm:spPr/>
      <dgm:t>
        <a:bodyPr/>
        <a:lstStyle/>
        <a:p>
          <a:endParaRPr lang="en-US"/>
        </a:p>
      </dgm:t>
    </dgm:pt>
    <dgm:pt modelId="{7FB4271F-AE38-4C83-8584-6A61A34B83A5}">
      <dgm:prSet/>
      <dgm:spPr/>
      <dgm:t>
        <a:bodyPr/>
        <a:lstStyle/>
        <a:p>
          <a:pPr rtl="0"/>
          <a:r>
            <a:rPr lang="en-US" dirty="0" smtClean="0"/>
            <a:t>Top of mind with prospects in ‘buying mode’</a:t>
          </a:r>
          <a:endParaRPr lang="en-US" dirty="0"/>
        </a:p>
      </dgm:t>
    </dgm:pt>
    <dgm:pt modelId="{AE591FB7-85BF-483E-8A7E-B8365590A95B}" type="parTrans" cxnId="{35A45537-2C6B-4AA3-A630-3322FAC3FBA6}">
      <dgm:prSet/>
      <dgm:spPr/>
      <dgm:t>
        <a:bodyPr/>
        <a:lstStyle/>
        <a:p>
          <a:endParaRPr lang="en-US"/>
        </a:p>
      </dgm:t>
    </dgm:pt>
    <dgm:pt modelId="{BFA977FD-26DE-4358-8492-E82E4D002EF8}" type="sibTrans" cxnId="{35A45537-2C6B-4AA3-A630-3322FAC3FBA6}">
      <dgm:prSet/>
      <dgm:spPr/>
      <dgm:t>
        <a:bodyPr/>
        <a:lstStyle/>
        <a:p>
          <a:endParaRPr lang="en-US"/>
        </a:p>
      </dgm:t>
    </dgm:pt>
    <dgm:pt modelId="{F1BA6ACE-EC77-4F76-A132-8894C322B77C}">
      <dgm:prSet/>
      <dgm:spPr/>
      <dgm:t>
        <a:bodyPr/>
        <a:lstStyle/>
        <a:p>
          <a:pPr rtl="0"/>
          <a:r>
            <a:rPr lang="en-US" dirty="0" smtClean="0"/>
            <a:t>Consistent, sustained lead cultivation</a:t>
          </a:r>
          <a:endParaRPr lang="en-US" dirty="0"/>
        </a:p>
      </dgm:t>
    </dgm:pt>
    <dgm:pt modelId="{8F29D6D2-8580-412A-A9FB-30BF8AC97A19}" type="parTrans" cxnId="{9BF46A4F-741E-4B2F-A29D-A9647BDE7A13}">
      <dgm:prSet/>
      <dgm:spPr/>
      <dgm:t>
        <a:bodyPr/>
        <a:lstStyle/>
        <a:p>
          <a:endParaRPr lang="en-US"/>
        </a:p>
      </dgm:t>
    </dgm:pt>
    <dgm:pt modelId="{665C46A8-F604-4C60-9D52-868D7418C0E7}" type="sibTrans" cxnId="{9BF46A4F-741E-4B2F-A29D-A9647BDE7A13}">
      <dgm:prSet/>
      <dgm:spPr/>
      <dgm:t>
        <a:bodyPr/>
        <a:lstStyle/>
        <a:p>
          <a:endParaRPr lang="en-US"/>
        </a:p>
      </dgm:t>
    </dgm:pt>
    <dgm:pt modelId="{444DFF0E-EF3F-4935-BAA4-C016646D531F}">
      <dgm:prSet/>
      <dgm:spPr/>
      <dgm:t>
        <a:bodyPr/>
        <a:lstStyle/>
        <a:p>
          <a:pPr rtl="0"/>
          <a:r>
            <a:rPr lang="en-US" dirty="0" smtClean="0"/>
            <a:t>Increasing sales efficiency and reducing cost/lead</a:t>
          </a:r>
          <a:endParaRPr lang="en-US" dirty="0"/>
        </a:p>
      </dgm:t>
    </dgm:pt>
    <dgm:pt modelId="{A7F17515-BA67-4E90-8591-E7A3A0841D43}" type="parTrans" cxnId="{43AFB7C3-34EC-4DB8-B2CE-C4B1B5DA198F}">
      <dgm:prSet/>
      <dgm:spPr/>
      <dgm:t>
        <a:bodyPr/>
        <a:lstStyle/>
        <a:p>
          <a:endParaRPr lang="en-US"/>
        </a:p>
      </dgm:t>
    </dgm:pt>
    <dgm:pt modelId="{C83C67EF-3B05-49C3-AE18-CAC01C60A820}" type="sibTrans" cxnId="{43AFB7C3-34EC-4DB8-B2CE-C4B1B5DA198F}">
      <dgm:prSet/>
      <dgm:spPr/>
      <dgm:t>
        <a:bodyPr/>
        <a:lstStyle/>
        <a:p>
          <a:endParaRPr lang="en-US"/>
        </a:p>
      </dgm:t>
    </dgm:pt>
    <dgm:pt modelId="{4402C328-1C40-47F1-A9EA-E6143D4468FF}">
      <dgm:prSet/>
      <dgm:spPr/>
      <dgm:t>
        <a:bodyPr/>
        <a:lstStyle/>
        <a:p>
          <a:pPr rtl="0"/>
          <a:r>
            <a:rPr lang="en-US" dirty="0" smtClean="0"/>
            <a:t>Accelerating in-bound lead generation</a:t>
          </a:r>
          <a:endParaRPr lang="en-US" dirty="0"/>
        </a:p>
      </dgm:t>
    </dgm:pt>
    <dgm:pt modelId="{45FEFA6F-F2E8-47B2-8925-B9F24A0F64A4}" type="parTrans" cxnId="{76A0534D-F84B-4B30-B936-E3A68E42939F}">
      <dgm:prSet/>
      <dgm:spPr/>
      <dgm:t>
        <a:bodyPr/>
        <a:lstStyle/>
        <a:p>
          <a:endParaRPr lang="en-US"/>
        </a:p>
      </dgm:t>
    </dgm:pt>
    <dgm:pt modelId="{50A6DC97-AB3E-405A-8030-C88E2AEE54CE}" type="sibTrans" cxnId="{76A0534D-F84B-4B30-B936-E3A68E42939F}">
      <dgm:prSet/>
      <dgm:spPr/>
      <dgm:t>
        <a:bodyPr/>
        <a:lstStyle/>
        <a:p>
          <a:endParaRPr lang="en-US"/>
        </a:p>
      </dgm:t>
    </dgm:pt>
    <dgm:pt modelId="{0B73FC02-99DD-4D49-AF28-84FB31047C2A}" type="pres">
      <dgm:prSet presAssocID="{AAB284DF-BB71-4026-A824-170FB78D9C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C049AE-2823-43D3-867E-EE31ECC413D0}" type="pres">
      <dgm:prSet presAssocID="{20C9CDFF-6EEF-4E13-A4D5-E98BEC84C7DE}" presName="parentLin" presStyleCnt="0"/>
      <dgm:spPr/>
    </dgm:pt>
    <dgm:pt modelId="{893D2ED0-7BC6-49AD-A04B-C799ECF5DB88}" type="pres">
      <dgm:prSet presAssocID="{20C9CDFF-6EEF-4E13-A4D5-E98BEC84C7D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724354A-D1C2-49C4-B53D-C51DE02629BE}" type="pres">
      <dgm:prSet presAssocID="{20C9CDFF-6EEF-4E13-A4D5-E98BEC84C7DE}" presName="parentText" presStyleLbl="node1" presStyleIdx="0" presStyleCnt="5" custScaleX="120106" custLinFactNeighborX="-7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AB348-E3F9-456F-BA62-719F27546849}" type="pres">
      <dgm:prSet presAssocID="{20C9CDFF-6EEF-4E13-A4D5-E98BEC84C7DE}" presName="negativeSpace" presStyleCnt="0"/>
      <dgm:spPr/>
    </dgm:pt>
    <dgm:pt modelId="{3C1D74F4-DB86-44AC-A866-F57ED0EEC1AE}" type="pres">
      <dgm:prSet presAssocID="{20C9CDFF-6EEF-4E13-A4D5-E98BEC84C7DE}" presName="childText" presStyleLbl="conFgAcc1" presStyleIdx="0" presStyleCnt="5">
        <dgm:presLayoutVars>
          <dgm:bulletEnabled val="1"/>
        </dgm:presLayoutVars>
      </dgm:prSet>
      <dgm:spPr/>
    </dgm:pt>
    <dgm:pt modelId="{C0F48D29-08F6-4E55-8A90-B4B50D71E43C}" type="pres">
      <dgm:prSet presAssocID="{14483CD0-361C-498C-84B7-E002F26D90EE}" presName="spaceBetweenRectangles" presStyleCnt="0"/>
      <dgm:spPr/>
    </dgm:pt>
    <dgm:pt modelId="{78851839-44BA-4BE6-A324-D416B39379BC}" type="pres">
      <dgm:prSet presAssocID="{7FB4271F-AE38-4C83-8584-6A61A34B83A5}" presName="parentLin" presStyleCnt="0"/>
      <dgm:spPr/>
    </dgm:pt>
    <dgm:pt modelId="{C2086F3F-1F81-4567-A878-C836323EC027}" type="pres">
      <dgm:prSet presAssocID="{7FB4271F-AE38-4C83-8584-6A61A34B83A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CFA0D5A-06EA-472D-9A37-AFDB2719F54E}" type="pres">
      <dgm:prSet presAssocID="{7FB4271F-AE38-4C83-8584-6A61A34B83A5}" presName="parentText" presStyleLbl="node1" presStyleIdx="1" presStyleCnt="5" custScaleX="120106" custLinFactNeighborX="-7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8A942-9BCD-4651-A191-2A17F97045C9}" type="pres">
      <dgm:prSet presAssocID="{7FB4271F-AE38-4C83-8584-6A61A34B83A5}" presName="negativeSpace" presStyleCnt="0"/>
      <dgm:spPr/>
    </dgm:pt>
    <dgm:pt modelId="{DB66C787-1975-4F42-9018-CB5E488B719E}" type="pres">
      <dgm:prSet presAssocID="{7FB4271F-AE38-4C83-8584-6A61A34B83A5}" presName="childText" presStyleLbl="conFgAcc1" presStyleIdx="1" presStyleCnt="5">
        <dgm:presLayoutVars>
          <dgm:bulletEnabled val="1"/>
        </dgm:presLayoutVars>
      </dgm:prSet>
      <dgm:spPr/>
    </dgm:pt>
    <dgm:pt modelId="{9CE49E39-7900-42A2-BFD2-65827563DDF5}" type="pres">
      <dgm:prSet presAssocID="{BFA977FD-26DE-4358-8492-E82E4D002EF8}" presName="spaceBetweenRectangles" presStyleCnt="0"/>
      <dgm:spPr/>
    </dgm:pt>
    <dgm:pt modelId="{BD729672-94BA-4004-8A0D-43CFBE76E82F}" type="pres">
      <dgm:prSet presAssocID="{4402C328-1C40-47F1-A9EA-E6143D4468FF}" presName="parentLin" presStyleCnt="0"/>
      <dgm:spPr/>
    </dgm:pt>
    <dgm:pt modelId="{6EDD77E5-6EDE-4B32-942D-96526CF7BE8B}" type="pres">
      <dgm:prSet presAssocID="{4402C328-1C40-47F1-A9EA-E6143D4468F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FB346D1-E486-4CD9-AB68-0CB351E13D08}" type="pres">
      <dgm:prSet presAssocID="{4402C328-1C40-47F1-A9EA-E6143D4468FF}" presName="parentText" presStyleLbl="node1" presStyleIdx="2" presStyleCnt="5" custScaleX="118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8EA3E-8973-4BC0-B893-A76B7AD2901C}" type="pres">
      <dgm:prSet presAssocID="{4402C328-1C40-47F1-A9EA-E6143D4468FF}" presName="negativeSpace" presStyleCnt="0"/>
      <dgm:spPr/>
    </dgm:pt>
    <dgm:pt modelId="{3FB49627-9D2E-4D12-BEC6-093CE96D692F}" type="pres">
      <dgm:prSet presAssocID="{4402C328-1C40-47F1-A9EA-E6143D4468FF}" presName="childText" presStyleLbl="conFgAcc1" presStyleIdx="2" presStyleCnt="5">
        <dgm:presLayoutVars>
          <dgm:bulletEnabled val="1"/>
        </dgm:presLayoutVars>
      </dgm:prSet>
      <dgm:spPr/>
    </dgm:pt>
    <dgm:pt modelId="{49D1AE8F-70D7-443D-98DC-E3911320BA25}" type="pres">
      <dgm:prSet presAssocID="{50A6DC97-AB3E-405A-8030-C88E2AEE54CE}" presName="spaceBetweenRectangles" presStyleCnt="0"/>
      <dgm:spPr/>
    </dgm:pt>
    <dgm:pt modelId="{F676CCED-C31C-4A62-90BA-5B1BCF7DD5EB}" type="pres">
      <dgm:prSet presAssocID="{F1BA6ACE-EC77-4F76-A132-8894C322B77C}" presName="parentLin" presStyleCnt="0"/>
      <dgm:spPr/>
    </dgm:pt>
    <dgm:pt modelId="{2B80791D-722E-467B-A32E-3E85A88C8887}" type="pres">
      <dgm:prSet presAssocID="{F1BA6ACE-EC77-4F76-A132-8894C322B77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C4FFFA6-FA6C-4AF3-A6A4-B0319ABB7F8E}" type="pres">
      <dgm:prSet presAssocID="{F1BA6ACE-EC77-4F76-A132-8894C322B77C}" presName="parentText" presStyleLbl="node1" presStyleIdx="3" presStyleCnt="5" custScaleX="120106" custLinFactNeighborX="-7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B61E0-3674-4777-8681-800F7E09AE79}" type="pres">
      <dgm:prSet presAssocID="{F1BA6ACE-EC77-4F76-A132-8894C322B77C}" presName="negativeSpace" presStyleCnt="0"/>
      <dgm:spPr/>
    </dgm:pt>
    <dgm:pt modelId="{ABD8B8F6-2EA8-4E15-B5C0-D3103C276DAD}" type="pres">
      <dgm:prSet presAssocID="{F1BA6ACE-EC77-4F76-A132-8894C322B77C}" presName="childText" presStyleLbl="conFgAcc1" presStyleIdx="3" presStyleCnt="5">
        <dgm:presLayoutVars>
          <dgm:bulletEnabled val="1"/>
        </dgm:presLayoutVars>
      </dgm:prSet>
      <dgm:spPr/>
    </dgm:pt>
    <dgm:pt modelId="{F7D3933A-83FC-4832-A74A-28D53AAFECCD}" type="pres">
      <dgm:prSet presAssocID="{665C46A8-F604-4C60-9D52-868D7418C0E7}" presName="spaceBetweenRectangles" presStyleCnt="0"/>
      <dgm:spPr/>
    </dgm:pt>
    <dgm:pt modelId="{AF917157-6A51-4BEA-88C6-1A403CA9A51A}" type="pres">
      <dgm:prSet presAssocID="{444DFF0E-EF3F-4935-BAA4-C016646D531F}" presName="parentLin" presStyleCnt="0"/>
      <dgm:spPr/>
    </dgm:pt>
    <dgm:pt modelId="{CC2299EB-1E6E-4DCE-BF3B-5A46E223DB71}" type="pres">
      <dgm:prSet presAssocID="{444DFF0E-EF3F-4935-BAA4-C016646D531F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D08E81D-11F1-43EE-B6B1-A140C487D68A}" type="pres">
      <dgm:prSet presAssocID="{444DFF0E-EF3F-4935-BAA4-C016646D531F}" presName="parentText" presStyleLbl="node1" presStyleIdx="4" presStyleCnt="5" custScaleX="1201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4F6DF-3076-4199-A5B2-273DAA5B8493}" type="pres">
      <dgm:prSet presAssocID="{444DFF0E-EF3F-4935-BAA4-C016646D531F}" presName="negativeSpace" presStyleCnt="0"/>
      <dgm:spPr/>
    </dgm:pt>
    <dgm:pt modelId="{426A30F9-B476-4F9A-A7D6-BF95B3AE36ED}" type="pres">
      <dgm:prSet presAssocID="{444DFF0E-EF3F-4935-BAA4-C016646D531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70D5436-572B-6742-9EDF-F9DBFE75A270}" type="presOf" srcId="{F1BA6ACE-EC77-4F76-A132-8894C322B77C}" destId="{5C4FFFA6-FA6C-4AF3-A6A4-B0319ABB7F8E}" srcOrd="1" destOrd="0" presId="urn:microsoft.com/office/officeart/2005/8/layout/list1"/>
    <dgm:cxn modelId="{EB45DA20-AB45-8F46-9760-9F92990F7232}" type="presOf" srcId="{4402C328-1C40-47F1-A9EA-E6143D4468FF}" destId="{1FB346D1-E486-4CD9-AB68-0CB351E13D08}" srcOrd="1" destOrd="0" presId="urn:microsoft.com/office/officeart/2005/8/layout/list1"/>
    <dgm:cxn modelId="{C14E22C4-F566-AC48-9FE4-6C082229CA0F}" type="presOf" srcId="{444DFF0E-EF3F-4935-BAA4-C016646D531F}" destId="{CC2299EB-1E6E-4DCE-BF3B-5A46E223DB71}" srcOrd="0" destOrd="0" presId="urn:microsoft.com/office/officeart/2005/8/layout/list1"/>
    <dgm:cxn modelId="{062586B9-3162-E948-8BD6-40E2CEA7CD9B}" type="presOf" srcId="{F1BA6ACE-EC77-4F76-A132-8894C322B77C}" destId="{2B80791D-722E-467B-A32E-3E85A88C8887}" srcOrd="0" destOrd="0" presId="urn:microsoft.com/office/officeart/2005/8/layout/list1"/>
    <dgm:cxn modelId="{E4EC1ADA-6C0C-3C4C-8F73-1CA2A021FC1F}" type="presOf" srcId="{444DFF0E-EF3F-4935-BAA4-C016646D531F}" destId="{DD08E81D-11F1-43EE-B6B1-A140C487D68A}" srcOrd="1" destOrd="0" presId="urn:microsoft.com/office/officeart/2005/8/layout/list1"/>
    <dgm:cxn modelId="{8D7E9CB7-B266-4389-A019-5AD45CDEE871}" srcId="{AAB284DF-BB71-4026-A824-170FB78D9CD5}" destId="{20C9CDFF-6EEF-4E13-A4D5-E98BEC84C7DE}" srcOrd="0" destOrd="0" parTransId="{4924AF27-88C4-401C-B033-4B463DF70D11}" sibTransId="{14483CD0-361C-498C-84B7-E002F26D90EE}"/>
    <dgm:cxn modelId="{5CDDC813-1ED9-8546-ABB8-0E1748E1C928}" type="presOf" srcId="{7FB4271F-AE38-4C83-8584-6A61A34B83A5}" destId="{C2086F3F-1F81-4567-A878-C836323EC027}" srcOrd="0" destOrd="0" presId="urn:microsoft.com/office/officeart/2005/8/layout/list1"/>
    <dgm:cxn modelId="{A2332A7F-6BD0-0141-8D53-0CD8A5BEA8C5}" type="presOf" srcId="{4402C328-1C40-47F1-A9EA-E6143D4468FF}" destId="{6EDD77E5-6EDE-4B32-942D-96526CF7BE8B}" srcOrd="0" destOrd="0" presId="urn:microsoft.com/office/officeart/2005/8/layout/list1"/>
    <dgm:cxn modelId="{6DCB343F-A268-1C41-88B8-FC079C932DA8}" type="presOf" srcId="{20C9CDFF-6EEF-4E13-A4D5-E98BEC84C7DE}" destId="{D724354A-D1C2-49C4-B53D-C51DE02629BE}" srcOrd="1" destOrd="0" presId="urn:microsoft.com/office/officeart/2005/8/layout/list1"/>
    <dgm:cxn modelId="{9AFA7DA8-9987-0B4F-A30A-38B77437D5CE}" type="presOf" srcId="{20C9CDFF-6EEF-4E13-A4D5-E98BEC84C7DE}" destId="{893D2ED0-7BC6-49AD-A04B-C799ECF5DB88}" srcOrd="0" destOrd="0" presId="urn:microsoft.com/office/officeart/2005/8/layout/list1"/>
    <dgm:cxn modelId="{35A45537-2C6B-4AA3-A630-3322FAC3FBA6}" srcId="{AAB284DF-BB71-4026-A824-170FB78D9CD5}" destId="{7FB4271F-AE38-4C83-8584-6A61A34B83A5}" srcOrd="1" destOrd="0" parTransId="{AE591FB7-85BF-483E-8A7E-B8365590A95B}" sibTransId="{BFA977FD-26DE-4358-8492-E82E4D002EF8}"/>
    <dgm:cxn modelId="{9BF46A4F-741E-4B2F-A29D-A9647BDE7A13}" srcId="{AAB284DF-BB71-4026-A824-170FB78D9CD5}" destId="{F1BA6ACE-EC77-4F76-A132-8894C322B77C}" srcOrd="3" destOrd="0" parTransId="{8F29D6D2-8580-412A-A9FB-30BF8AC97A19}" sibTransId="{665C46A8-F604-4C60-9D52-868D7418C0E7}"/>
    <dgm:cxn modelId="{43AFB7C3-34EC-4DB8-B2CE-C4B1B5DA198F}" srcId="{AAB284DF-BB71-4026-A824-170FB78D9CD5}" destId="{444DFF0E-EF3F-4935-BAA4-C016646D531F}" srcOrd="4" destOrd="0" parTransId="{A7F17515-BA67-4E90-8591-E7A3A0841D43}" sibTransId="{C83C67EF-3B05-49C3-AE18-CAC01C60A820}"/>
    <dgm:cxn modelId="{F980907F-CF42-344D-BDD0-C692BE318F0F}" type="presOf" srcId="{7FB4271F-AE38-4C83-8584-6A61A34B83A5}" destId="{ACFA0D5A-06EA-472D-9A37-AFDB2719F54E}" srcOrd="1" destOrd="0" presId="urn:microsoft.com/office/officeart/2005/8/layout/list1"/>
    <dgm:cxn modelId="{76A0534D-F84B-4B30-B936-E3A68E42939F}" srcId="{AAB284DF-BB71-4026-A824-170FB78D9CD5}" destId="{4402C328-1C40-47F1-A9EA-E6143D4468FF}" srcOrd="2" destOrd="0" parTransId="{45FEFA6F-F2E8-47B2-8925-B9F24A0F64A4}" sibTransId="{50A6DC97-AB3E-405A-8030-C88E2AEE54CE}"/>
    <dgm:cxn modelId="{E510D47F-3307-7244-AD89-2D4F388770E6}" type="presOf" srcId="{AAB284DF-BB71-4026-A824-170FB78D9CD5}" destId="{0B73FC02-99DD-4D49-AF28-84FB31047C2A}" srcOrd="0" destOrd="0" presId="urn:microsoft.com/office/officeart/2005/8/layout/list1"/>
    <dgm:cxn modelId="{CDA6D1FD-1D27-5545-A14B-A1C04F4CB68D}" type="presParOf" srcId="{0B73FC02-99DD-4D49-AF28-84FB31047C2A}" destId="{3CC049AE-2823-43D3-867E-EE31ECC413D0}" srcOrd="0" destOrd="0" presId="urn:microsoft.com/office/officeart/2005/8/layout/list1"/>
    <dgm:cxn modelId="{D21ED120-1421-CE48-9C6C-74476A835A2E}" type="presParOf" srcId="{3CC049AE-2823-43D3-867E-EE31ECC413D0}" destId="{893D2ED0-7BC6-49AD-A04B-C799ECF5DB88}" srcOrd="0" destOrd="0" presId="urn:microsoft.com/office/officeart/2005/8/layout/list1"/>
    <dgm:cxn modelId="{FD70561D-DFA2-D94D-96A1-141ABF2DEE8C}" type="presParOf" srcId="{3CC049AE-2823-43D3-867E-EE31ECC413D0}" destId="{D724354A-D1C2-49C4-B53D-C51DE02629BE}" srcOrd="1" destOrd="0" presId="urn:microsoft.com/office/officeart/2005/8/layout/list1"/>
    <dgm:cxn modelId="{AC9AA2B9-98DE-9D4E-8109-D38B04412509}" type="presParOf" srcId="{0B73FC02-99DD-4D49-AF28-84FB31047C2A}" destId="{658AB348-E3F9-456F-BA62-719F27546849}" srcOrd="1" destOrd="0" presId="urn:microsoft.com/office/officeart/2005/8/layout/list1"/>
    <dgm:cxn modelId="{6F4E005F-E15E-994D-97AB-1831AD20D5F0}" type="presParOf" srcId="{0B73FC02-99DD-4D49-AF28-84FB31047C2A}" destId="{3C1D74F4-DB86-44AC-A866-F57ED0EEC1AE}" srcOrd="2" destOrd="0" presId="urn:microsoft.com/office/officeart/2005/8/layout/list1"/>
    <dgm:cxn modelId="{4547C9B5-D845-914A-ACA5-D2F9983FADF2}" type="presParOf" srcId="{0B73FC02-99DD-4D49-AF28-84FB31047C2A}" destId="{C0F48D29-08F6-4E55-8A90-B4B50D71E43C}" srcOrd="3" destOrd="0" presId="urn:microsoft.com/office/officeart/2005/8/layout/list1"/>
    <dgm:cxn modelId="{A57DD349-EEB0-7444-A32F-65763BE7E71F}" type="presParOf" srcId="{0B73FC02-99DD-4D49-AF28-84FB31047C2A}" destId="{78851839-44BA-4BE6-A324-D416B39379BC}" srcOrd="4" destOrd="0" presId="urn:microsoft.com/office/officeart/2005/8/layout/list1"/>
    <dgm:cxn modelId="{87B62214-E5BD-A44F-9BCE-47B43EF476CD}" type="presParOf" srcId="{78851839-44BA-4BE6-A324-D416B39379BC}" destId="{C2086F3F-1F81-4567-A878-C836323EC027}" srcOrd="0" destOrd="0" presId="urn:microsoft.com/office/officeart/2005/8/layout/list1"/>
    <dgm:cxn modelId="{ABDEEEE4-487E-3942-B487-70308330BBAA}" type="presParOf" srcId="{78851839-44BA-4BE6-A324-D416B39379BC}" destId="{ACFA0D5A-06EA-472D-9A37-AFDB2719F54E}" srcOrd="1" destOrd="0" presId="urn:microsoft.com/office/officeart/2005/8/layout/list1"/>
    <dgm:cxn modelId="{71885E93-B3BB-2F41-AFFA-7FD7B9E30CA5}" type="presParOf" srcId="{0B73FC02-99DD-4D49-AF28-84FB31047C2A}" destId="{2CB8A942-9BCD-4651-A191-2A17F97045C9}" srcOrd="5" destOrd="0" presId="urn:microsoft.com/office/officeart/2005/8/layout/list1"/>
    <dgm:cxn modelId="{199D3371-B73E-124E-80C3-8258E7E86694}" type="presParOf" srcId="{0B73FC02-99DD-4D49-AF28-84FB31047C2A}" destId="{DB66C787-1975-4F42-9018-CB5E488B719E}" srcOrd="6" destOrd="0" presId="urn:microsoft.com/office/officeart/2005/8/layout/list1"/>
    <dgm:cxn modelId="{BB311FE4-A5BC-6D48-8C66-58CDDAA7E370}" type="presParOf" srcId="{0B73FC02-99DD-4D49-AF28-84FB31047C2A}" destId="{9CE49E39-7900-42A2-BFD2-65827563DDF5}" srcOrd="7" destOrd="0" presId="urn:microsoft.com/office/officeart/2005/8/layout/list1"/>
    <dgm:cxn modelId="{D3905EF3-9884-B447-879C-915D47AE4822}" type="presParOf" srcId="{0B73FC02-99DD-4D49-AF28-84FB31047C2A}" destId="{BD729672-94BA-4004-8A0D-43CFBE76E82F}" srcOrd="8" destOrd="0" presId="urn:microsoft.com/office/officeart/2005/8/layout/list1"/>
    <dgm:cxn modelId="{80127CA3-477E-3943-9D00-948E69ACE46E}" type="presParOf" srcId="{BD729672-94BA-4004-8A0D-43CFBE76E82F}" destId="{6EDD77E5-6EDE-4B32-942D-96526CF7BE8B}" srcOrd="0" destOrd="0" presId="urn:microsoft.com/office/officeart/2005/8/layout/list1"/>
    <dgm:cxn modelId="{B75B4CBA-398B-5D4D-9781-C15EE1825B14}" type="presParOf" srcId="{BD729672-94BA-4004-8A0D-43CFBE76E82F}" destId="{1FB346D1-E486-4CD9-AB68-0CB351E13D08}" srcOrd="1" destOrd="0" presId="urn:microsoft.com/office/officeart/2005/8/layout/list1"/>
    <dgm:cxn modelId="{F3B3A8EF-265A-3248-B60C-EF061030DB11}" type="presParOf" srcId="{0B73FC02-99DD-4D49-AF28-84FB31047C2A}" destId="{0F08EA3E-8973-4BC0-B893-A76B7AD2901C}" srcOrd="9" destOrd="0" presId="urn:microsoft.com/office/officeart/2005/8/layout/list1"/>
    <dgm:cxn modelId="{317FEAB0-09CB-3E40-8CD4-593ADE4F9BA9}" type="presParOf" srcId="{0B73FC02-99DD-4D49-AF28-84FB31047C2A}" destId="{3FB49627-9D2E-4D12-BEC6-093CE96D692F}" srcOrd="10" destOrd="0" presId="urn:microsoft.com/office/officeart/2005/8/layout/list1"/>
    <dgm:cxn modelId="{367C405C-6BDF-3145-AC3C-5C8D26517560}" type="presParOf" srcId="{0B73FC02-99DD-4D49-AF28-84FB31047C2A}" destId="{49D1AE8F-70D7-443D-98DC-E3911320BA25}" srcOrd="11" destOrd="0" presId="urn:microsoft.com/office/officeart/2005/8/layout/list1"/>
    <dgm:cxn modelId="{453DF928-D23F-744D-B17E-2EF889BD09B6}" type="presParOf" srcId="{0B73FC02-99DD-4D49-AF28-84FB31047C2A}" destId="{F676CCED-C31C-4A62-90BA-5B1BCF7DD5EB}" srcOrd="12" destOrd="0" presId="urn:microsoft.com/office/officeart/2005/8/layout/list1"/>
    <dgm:cxn modelId="{2BB4A570-1A30-DF44-AA1F-2E8F71BE3493}" type="presParOf" srcId="{F676CCED-C31C-4A62-90BA-5B1BCF7DD5EB}" destId="{2B80791D-722E-467B-A32E-3E85A88C8887}" srcOrd="0" destOrd="0" presId="urn:microsoft.com/office/officeart/2005/8/layout/list1"/>
    <dgm:cxn modelId="{24F128CB-B9FB-BF47-B01F-AFE8A1CAF172}" type="presParOf" srcId="{F676CCED-C31C-4A62-90BA-5B1BCF7DD5EB}" destId="{5C4FFFA6-FA6C-4AF3-A6A4-B0319ABB7F8E}" srcOrd="1" destOrd="0" presId="urn:microsoft.com/office/officeart/2005/8/layout/list1"/>
    <dgm:cxn modelId="{FF90B74B-F811-AA49-BE17-3F3ADB0F2313}" type="presParOf" srcId="{0B73FC02-99DD-4D49-AF28-84FB31047C2A}" destId="{88EB61E0-3674-4777-8681-800F7E09AE79}" srcOrd="13" destOrd="0" presId="urn:microsoft.com/office/officeart/2005/8/layout/list1"/>
    <dgm:cxn modelId="{9E37C028-B7B6-4041-AFDF-EE1089CE52FE}" type="presParOf" srcId="{0B73FC02-99DD-4D49-AF28-84FB31047C2A}" destId="{ABD8B8F6-2EA8-4E15-B5C0-D3103C276DAD}" srcOrd="14" destOrd="0" presId="urn:microsoft.com/office/officeart/2005/8/layout/list1"/>
    <dgm:cxn modelId="{7F912FC9-B925-3142-B624-273D5A77D0C0}" type="presParOf" srcId="{0B73FC02-99DD-4D49-AF28-84FB31047C2A}" destId="{F7D3933A-83FC-4832-A74A-28D53AAFECCD}" srcOrd="15" destOrd="0" presId="urn:microsoft.com/office/officeart/2005/8/layout/list1"/>
    <dgm:cxn modelId="{7182D359-AAE9-D744-B173-434B3D2CBD49}" type="presParOf" srcId="{0B73FC02-99DD-4D49-AF28-84FB31047C2A}" destId="{AF917157-6A51-4BEA-88C6-1A403CA9A51A}" srcOrd="16" destOrd="0" presId="urn:microsoft.com/office/officeart/2005/8/layout/list1"/>
    <dgm:cxn modelId="{AE7BC8B9-B29F-3440-8493-A9E7119F83E0}" type="presParOf" srcId="{AF917157-6A51-4BEA-88C6-1A403CA9A51A}" destId="{CC2299EB-1E6E-4DCE-BF3B-5A46E223DB71}" srcOrd="0" destOrd="0" presId="urn:microsoft.com/office/officeart/2005/8/layout/list1"/>
    <dgm:cxn modelId="{F86886CE-F599-D14D-A26E-6C8B67A348F0}" type="presParOf" srcId="{AF917157-6A51-4BEA-88C6-1A403CA9A51A}" destId="{DD08E81D-11F1-43EE-B6B1-A140C487D68A}" srcOrd="1" destOrd="0" presId="urn:microsoft.com/office/officeart/2005/8/layout/list1"/>
    <dgm:cxn modelId="{002BF6A0-E552-0C43-B4FD-D7AAD6958A94}" type="presParOf" srcId="{0B73FC02-99DD-4D49-AF28-84FB31047C2A}" destId="{6CC4F6DF-3076-4199-A5B2-273DAA5B8493}" srcOrd="17" destOrd="0" presId="urn:microsoft.com/office/officeart/2005/8/layout/list1"/>
    <dgm:cxn modelId="{99F9B11C-0DE4-0344-BAF4-584B40B61631}" type="presParOf" srcId="{0B73FC02-99DD-4D49-AF28-84FB31047C2A}" destId="{426A30F9-B476-4F9A-A7D6-BF95B3AE36E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D74F4-DB86-44AC-A866-F57ED0EEC1AE}">
      <dsp:nvSpPr>
        <dsp:cNvPr id="0" name=""/>
        <dsp:cNvSpPr/>
      </dsp:nvSpPr>
      <dsp:spPr>
        <a:xfrm>
          <a:off x="0" y="787679"/>
          <a:ext cx="82296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4354A-D1C2-49C4-B53D-C51DE02629BE}">
      <dsp:nvSpPr>
        <dsp:cNvPr id="0" name=""/>
        <dsp:cNvSpPr/>
      </dsp:nvSpPr>
      <dsp:spPr>
        <a:xfrm>
          <a:off x="381001" y="521999"/>
          <a:ext cx="691897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Increasing wins from new logo prospects</a:t>
          </a:r>
          <a:endParaRPr lang="en-US" sz="1800" kern="1200" dirty="0"/>
        </a:p>
      </dsp:txBody>
      <dsp:txXfrm>
        <a:off x="406940" y="547938"/>
        <a:ext cx="6867092" cy="479482"/>
      </dsp:txXfrm>
    </dsp:sp>
    <dsp:sp modelId="{DB66C787-1975-4F42-9018-CB5E488B719E}">
      <dsp:nvSpPr>
        <dsp:cNvPr id="0" name=""/>
        <dsp:cNvSpPr/>
      </dsp:nvSpPr>
      <dsp:spPr>
        <a:xfrm>
          <a:off x="0" y="1604159"/>
          <a:ext cx="82296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A0D5A-06EA-472D-9A37-AFDB2719F54E}">
      <dsp:nvSpPr>
        <dsp:cNvPr id="0" name=""/>
        <dsp:cNvSpPr/>
      </dsp:nvSpPr>
      <dsp:spPr>
        <a:xfrm>
          <a:off x="381001" y="1338479"/>
          <a:ext cx="691897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Top of mind with prospects in ‘buying mode’</a:t>
          </a:r>
          <a:endParaRPr lang="en-US" sz="1800" kern="1200" dirty="0"/>
        </a:p>
      </dsp:txBody>
      <dsp:txXfrm>
        <a:off x="406940" y="1364418"/>
        <a:ext cx="6867092" cy="479482"/>
      </dsp:txXfrm>
    </dsp:sp>
    <dsp:sp modelId="{3FB49627-9D2E-4D12-BEC6-093CE96D692F}">
      <dsp:nvSpPr>
        <dsp:cNvPr id="0" name=""/>
        <dsp:cNvSpPr/>
      </dsp:nvSpPr>
      <dsp:spPr>
        <a:xfrm>
          <a:off x="0" y="2420639"/>
          <a:ext cx="82296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346D1-E486-4CD9-AB68-0CB351E13D08}">
      <dsp:nvSpPr>
        <dsp:cNvPr id="0" name=""/>
        <dsp:cNvSpPr/>
      </dsp:nvSpPr>
      <dsp:spPr>
        <a:xfrm>
          <a:off x="411480" y="2154959"/>
          <a:ext cx="6827547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Accelerating in-bound lead generation</a:t>
          </a:r>
          <a:endParaRPr lang="en-US" sz="1800" kern="1200" dirty="0"/>
        </a:p>
      </dsp:txBody>
      <dsp:txXfrm>
        <a:off x="437419" y="2180898"/>
        <a:ext cx="6775669" cy="479482"/>
      </dsp:txXfrm>
    </dsp:sp>
    <dsp:sp modelId="{ABD8B8F6-2EA8-4E15-B5C0-D3103C276DAD}">
      <dsp:nvSpPr>
        <dsp:cNvPr id="0" name=""/>
        <dsp:cNvSpPr/>
      </dsp:nvSpPr>
      <dsp:spPr>
        <a:xfrm>
          <a:off x="0" y="3237120"/>
          <a:ext cx="82296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FFFA6-FA6C-4AF3-A6A4-B0319ABB7F8E}">
      <dsp:nvSpPr>
        <dsp:cNvPr id="0" name=""/>
        <dsp:cNvSpPr/>
      </dsp:nvSpPr>
      <dsp:spPr>
        <a:xfrm>
          <a:off x="381001" y="2971439"/>
          <a:ext cx="691897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Consistent, sustained lead cultivation</a:t>
          </a:r>
          <a:endParaRPr lang="en-US" sz="1800" kern="1200" dirty="0"/>
        </a:p>
      </dsp:txBody>
      <dsp:txXfrm>
        <a:off x="406940" y="2997378"/>
        <a:ext cx="6867092" cy="479482"/>
      </dsp:txXfrm>
    </dsp:sp>
    <dsp:sp modelId="{426A30F9-B476-4F9A-A7D6-BF95B3AE36ED}">
      <dsp:nvSpPr>
        <dsp:cNvPr id="0" name=""/>
        <dsp:cNvSpPr/>
      </dsp:nvSpPr>
      <dsp:spPr>
        <a:xfrm>
          <a:off x="0" y="4053600"/>
          <a:ext cx="82296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8E81D-11F1-43EE-B6B1-A140C487D68A}">
      <dsp:nvSpPr>
        <dsp:cNvPr id="0" name=""/>
        <dsp:cNvSpPr/>
      </dsp:nvSpPr>
      <dsp:spPr>
        <a:xfrm>
          <a:off x="411480" y="3787920"/>
          <a:ext cx="691897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Increasing sales efficiency and reducing cost/lead</a:t>
          </a:r>
          <a:endParaRPr lang="en-US" sz="1800" kern="1200" dirty="0"/>
        </a:p>
      </dsp:txBody>
      <dsp:txXfrm>
        <a:off x="437419" y="3813859"/>
        <a:ext cx="686709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1BA95AD-A698-4AC8-A739-5CC82560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82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hyperlink" Target="http://www.linkedin.com/shareArticle?mini=true&amp;url=http://bit.ly/sales_tools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://www.twitter.com/intent/tweet?text=Sales+Leaders,+Grow+your+pipelines+with+these+tools+from+3FORWARD!%20http://bit.ly/sales_tools" TargetMode="External"/><Relationship Id="rId7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3forward.com/resources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09455-53E1-4C13-A7F0-30408A9907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success_kit.gif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6200"/>
            <a:ext cx="2362200" cy="551774"/>
          </a:xfrm>
          <a:prstGeom prst="rect">
            <a:avLst/>
          </a:prstGeom>
        </p:spPr>
      </p:pic>
      <p:pic>
        <p:nvPicPr>
          <p:cNvPr id="9" name="Picture 8" descr="LinkedIn i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386953" cy="381000"/>
          </a:xfrm>
          <a:prstGeom prst="rect">
            <a:avLst/>
          </a:prstGeom>
        </p:spPr>
      </p:pic>
      <p:pic>
        <p:nvPicPr>
          <p:cNvPr id="10" name="Picture 9" descr="Twitter T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76200"/>
            <a:ext cx="375139" cy="3810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62000" y="127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80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DBD9-5BC6-4CF3-A875-7542D19AFD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success_ki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6200"/>
            <a:ext cx="2362200" cy="551774"/>
          </a:xfrm>
          <a:prstGeom prst="rect">
            <a:avLst/>
          </a:prstGeom>
        </p:spPr>
      </p:pic>
      <p:pic>
        <p:nvPicPr>
          <p:cNvPr id="8" name="Picture 7" descr="LinkedIn i.jpg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386953" cy="381000"/>
          </a:xfrm>
          <a:prstGeom prst="rect">
            <a:avLst/>
          </a:prstGeom>
        </p:spPr>
      </p:pic>
      <p:pic>
        <p:nvPicPr>
          <p:cNvPr id="9" name="Picture 8" descr="Twitter T.jpg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76200"/>
            <a:ext cx="375139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62000" y="127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80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28575">
            <a:solidFill>
              <a:srgbClr val="C20A2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98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d/3.0/" TargetMode="External"/><Relationship Id="rId4" Type="http://schemas.openxmlformats.org/officeDocument/2006/relationships/hyperlink" Target="http://www.linkedin.com/shareArticle?mini=true&amp;url=http://bit.ly/sales_tools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://www.twitter.com/intent/tweet?text=Sales+Leaders,+Grow+your+pipelines+with+these+tools+from+3FORWARD!%20http://bit.ly/sales_tools" TargetMode="External"/><Relationship Id="rId7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es20book.com/wp/" TargetMode="External"/><Relationship Id="rId4" Type="http://schemas.openxmlformats.org/officeDocument/2006/relationships/hyperlink" Target="http://marketinginteractions.typepad.com/" TargetMode="External"/><Relationship Id="rId5" Type="http://schemas.openxmlformats.org/officeDocument/2006/relationships/hyperlink" Target="http://www.chrisbrogan.com/" TargetMode="External"/><Relationship Id="rId6" Type="http://schemas.openxmlformats.org/officeDocument/2006/relationships/hyperlink" Target="http://www.briansolis.com/" TargetMode="External"/><Relationship Id="rId7" Type="http://schemas.openxmlformats.org/officeDocument/2006/relationships/hyperlink" Target="http://www.webinknow.com/" TargetMode="External"/><Relationship Id="rId8" Type="http://schemas.openxmlformats.org/officeDocument/2006/relationships/hyperlink" Target="http://sellingpower.typepad.com/gg/" TargetMode="External"/><Relationship Id="rId9" Type="http://schemas.openxmlformats.org/officeDocument/2006/relationships/hyperlink" Target="http://www.csoinsights.com/" TargetMode="External"/><Relationship Id="rId10" Type="http://schemas.openxmlformats.org/officeDocument/2006/relationships/hyperlink" Target="http://3forward.com/old-school-new-tool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Marketing-Plans-That-Work-Second/dp/0750673079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Finding Your Best Prospects</a:t>
            </a:r>
            <a:endParaRPr lang="en-US" sz="4000" dirty="0" smtClean="0"/>
          </a:p>
        </p:txBody>
      </p:sp>
      <p:pic>
        <p:nvPicPr>
          <p:cNvPr id="9" name="Picture 8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3124200"/>
            <a:ext cx="7696200" cy="179771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762000" y="2057400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 descr="LinkedIn 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019800"/>
            <a:ext cx="619125" cy="609600"/>
          </a:xfrm>
          <a:prstGeom prst="rect">
            <a:avLst/>
          </a:prstGeom>
        </p:spPr>
      </p:pic>
      <p:pic>
        <p:nvPicPr>
          <p:cNvPr id="3" name="Picture 2" descr="Twitter T.jp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6019800"/>
            <a:ext cx="600222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527884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Your Goals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001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Goals</a:t>
            </a:r>
            <a:r>
              <a:rPr lang="en-US" dirty="0" smtClean="0"/>
              <a:t> – destinations or where we want the business to be and feel, for example: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dirty="0" smtClean="0"/>
              <a:t>Relationships</a:t>
            </a:r>
          </a:p>
          <a:p>
            <a:pPr lvl="1" eaLnBrk="1" hangingPunct="1"/>
            <a:r>
              <a:rPr lang="en-US" dirty="0" smtClean="0"/>
              <a:t>Reputation</a:t>
            </a:r>
          </a:p>
          <a:p>
            <a:pPr lvl="1" eaLnBrk="1" hangingPunct="1"/>
            <a:r>
              <a:rPr lang="en-US" dirty="0" smtClean="0"/>
              <a:t>Image</a:t>
            </a:r>
          </a:p>
          <a:p>
            <a:pPr lvl="1" eaLnBrk="1" hangingPunct="1"/>
            <a:r>
              <a:rPr lang="en-US" dirty="0" smtClean="0"/>
              <a:t>Sustainability</a:t>
            </a:r>
          </a:p>
          <a:p>
            <a:pPr lvl="1" eaLnBrk="1" hangingPunct="1"/>
            <a:r>
              <a:rPr lang="en-US" dirty="0" smtClean="0"/>
              <a:t>Culture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10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Your Objectives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Objectives</a:t>
            </a:r>
            <a:r>
              <a:rPr lang="en-US" dirty="0" smtClean="0"/>
              <a:t> – specific results we want the business to achieve, progress markers to attaining goals; for example:</a:t>
            </a:r>
            <a:endParaRPr lang="en-US" sz="2400" i="1" dirty="0" smtClean="0"/>
          </a:p>
          <a:p>
            <a:pPr lvl="1" eaLnBrk="1" hangingPunct="1">
              <a:spcBef>
                <a:spcPct val="75000"/>
              </a:spcBef>
            </a:pPr>
            <a:r>
              <a:rPr lang="en-US" dirty="0" smtClean="0"/>
              <a:t>Revenue</a:t>
            </a:r>
          </a:p>
          <a:p>
            <a:pPr lvl="1" eaLnBrk="1" hangingPunct="1"/>
            <a:r>
              <a:rPr lang="en-US" dirty="0" smtClean="0"/>
              <a:t>Profit</a:t>
            </a:r>
          </a:p>
          <a:p>
            <a:pPr lvl="1" eaLnBrk="1" hangingPunct="1"/>
            <a:r>
              <a:rPr lang="en-US" dirty="0" smtClean="0"/>
              <a:t>Market share</a:t>
            </a:r>
          </a:p>
          <a:p>
            <a:pPr lvl="1" eaLnBrk="1" hangingPunct="1"/>
            <a:r>
              <a:rPr lang="en-US" dirty="0" smtClean="0"/>
              <a:t>Recognition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11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Goals and Objectives</a:t>
            </a:r>
          </a:p>
        </p:txBody>
      </p:sp>
      <p:graphicFrame>
        <p:nvGraphicFramePr>
          <p:cNvPr id="82018" name="Group 98"/>
          <p:cNvGraphicFramePr>
            <a:graphicFrameLocks noGrp="1"/>
          </p:cNvGraphicFramePr>
          <p:nvPr>
            <p:ph idx="1"/>
          </p:nvPr>
        </p:nvGraphicFramePr>
        <p:xfrm>
          <a:off x="457200" y="1798638"/>
          <a:ext cx="8229600" cy="4602163"/>
        </p:xfrm>
        <a:graphic>
          <a:graphicData uri="http://schemas.openxmlformats.org/drawingml/2006/table">
            <a:tbl>
              <a:tblPr/>
              <a:tblGrid>
                <a:gridCol w="4113213"/>
                <a:gridCol w="411638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</a:tr>
              <a:tr h="41735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12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Phase II: Situation Review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Market Analysis (Audit)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dirty="0" smtClean="0"/>
              <a:t>Portfolio Analysis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dirty="0" smtClean="0"/>
              <a:t>Opportunities / Threats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dirty="0" smtClean="0"/>
              <a:t>Strengths / Weaknesses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dirty="0" smtClean="0"/>
              <a:t>Assumptions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dirty="0" smtClean="0"/>
              <a:t>Issues To Be Addressed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Market Analysis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Market Analysis</a:t>
            </a:r>
            <a:r>
              <a:rPr lang="en-US" sz="2800" dirty="0" smtClean="0"/>
              <a:t> – Process leading to creating marketing objectives and strategies for the company; taking into consideration: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sz="2400" dirty="0" smtClean="0"/>
              <a:t>Trends and developments which may affect the company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sz="2400" dirty="0" smtClean="0"/>
              <a:t>Where competitors add value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sz="2400" b="1" i="1" dirty="0" smtClean="0"/>
              <a:t>SWOT</a:t>
            </a:r>
            <a:r>
              <a:rPr lang="en-US" sz="2400" dirty="0" smtClean="0"/>
              <a:t> analysis highlighting internal differential strengths and weaknesses relative to external opportunities and threats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Example: Market Analysis</a:t>
            </a:r>
          </a:p>
        </p:txBody>
      </p:sp>
      <p:pic>
        <p:nvPicPr>
          <p:cNvPr id="18437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00" y="2049463"/>
            <a:ext cx="8355013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15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Your Markets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Market</a:t>
            </a:r>
            <a:r>
              <a:rPr lang="en-US" sz="2800" dirty="0" smtClean="0"/>
              <a:t> – aggregation of all the products that appear to satisfy the same need for a given customer category; crucial for: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sz="2400" dirty="0" smtClean="0"/>
              <a:t>Share measurement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 smtClean="0"/>
              <a:t>Growth measurement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 smtClean="0"/>
              <a:t>Specification of target customers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 smtClean="0"/>
              <a:t>Recognition of relevant competitors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dirty="0" smtClean="0"/>
              <a:t>Formulation of marketing objectives and strategies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16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Defining Your Segments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458200" cy="4525963"/>
          </a:xfrm>
        </p:spPr>
        <p:txBody>
          <a:bodyPr/>
          <a:lstStyle/>
          <a:p>
            <a:pPr marL="0" indent="4763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Segments</a:t>
            </a:r>
            <a:r>
              <a:rPr lang="en-US" sz="2400" dirty="0" smtClean="0"/>
              <a:t> – natural groups containing customers exhibiting the same broad characteristics; segments should:</a:t>
            </a:r>
          </a:p>
          <a:p>
            <a:pPr marL="747713" lvl="1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 smtClean="0"/>
              <a:t>Be of an adequate size to provide desired ROI</a:t>
            </a:r>
          </a:p>
          <a:p>
            <a:pPr marL="747713" lvl="1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 smtClean="0"/>
              <a:t>Posses high degree of similarity, yet be distinct from the rest of the market</a:t>
            </a:r>
          </a:p>
          <a:p>
            <a:pPr marL="747713" lvl="1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 smtClean="0"/>
              <a:t>Be definable by criteria relevant to the purchase situation</a:t>
            </a:r>
          </a:p>
          <a:p>
            <a:pPr marL="747713" lvl="1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 smtClean="0"/>
              <a:t>Be reachable and responsive to a distinct marketing mix</a:t>
            </a:r>
          </a:p>
          <a:p>
            <a:pPr marL="0" indent="4763" algn="ctr" eaLnBrk="1" hangingPunct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en-US" sz="2400" i="1" dirty="0" smtClean="0"/>
              <a:t>Purpose of segmentation is to provide a competitive advantage by providing greater value to customers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Segmentation Part I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Who and What: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400" dirty="0" smtClean="0"/>
              <a:t>Who is buying?  List characteristics of customers: Size, locations, target end-customer, growth rates, etc.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400" dirty="0" smtClean="0"/>
              <a:t>What are they buying?  Volume, price paid, frequency of purchase, etc.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400" dirty="0" smtClean="0"/>
              <a:t>List all relevant competitive products and services purchased, unbundling all components to determine comprehensive list of what is bought.  Include frequency of purchases and departments involved.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400" dirty="0" smtClean="0"/>
              <a:t>Create a matrix identifying each </a:t>
            </a:r>
            <a:r>
              <a:rPr lang="en-US" sz="2400" i="1" dirty="0" smtClean="0"/>
              <a:t>who</a:t>
            </a:r>
            <a:r>
              <a:rPr lang="en-US" sz="2400" dirty="0" smtClean="0"/>
              <a:t> and all the unique </a:t>
            </a:r>
            <a:r>
              <a:rPr lang="en-US" sz="2400" i="1" dirty="0" smtClean="0"/>
              <a:t>what</a:t>
            </a:r>
            <a:r>
              <a:rPr lang="en-US" sz="2400" dirty="0" smtClean="0"/>
              <a:t> they buy.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0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What Are They Buying</a:t>
            </a:r>
          </a:p>
        </p:txBody>
      </p:sp>
      <p:graphicFrame>
        <p:nvGraphicFramePr>
          <p:cNvPr id="84075" name="Group 107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4330384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Potential Customer Categories (Segments)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 Needs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Available Products or Services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19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0" y="515541"/>
            <a:ext cx="9144000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Finding Your Best Prospects</a:t>
            </a:r>
            <a:endParaRPr lang="en-US" sz="4000" dirty="0" smtClean="0"/>
          </a:p>
        </p:txBody>
      </p:sp>
      <p:pic>
        <p:nvPicPr>
          <p:cNvPr id="9" name="Picture 8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91000"/>
            <a:ext cx="5054600" cy="118067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762000" y="1658541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762000" y="196334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b="0" dirty="0"/>
              <a:t>Copyright holder is licensing this under the Creative Commons License, Attribution-No Derivative Works 3.0 </a:t>
            </a:r>
            <a:r>
              <a:rPr lang="en-US" sz="1400" b="0" dirty="0" err="1"/>
              <a:t>Unported</a:t>
            </a:r>
            <a:r>
              <a:rPr lang="en-US" sz="1400" b="0" dirty="0"/>
              <a:t> </a:t>
            </a:r>
            <a:r>
              <a:rPr lang="en-US" sz="1400" b="0" u="sng" dirty="0">
                <a:hlinkClick r:id="rId3"/>
              </a:rPr>
              <a:t>http://creativecommons.org/licenses/by-nd/3.0/</a:t>
            </a:r>
            <a:r>
              <a:rPr lang="en-US" sz="1400" b="0" dirty="0"/>
              <a:t>. </a:t>
            </a:r>
            <a:endParaRPr lang="en-US" sz="1400" b="0" dirty="0" smtClean="0"/>
          </a:p>
          <a:p>
            <a:pPr>
              <a:spcAft>
                <a:spcPts val="1200"/>
              </a:spcAft>
            </a:pPr>
            <a:r>
              <a:rPr lang="en-US" sz="1400" b="0" dirty="0" smtClean="0"/>
              <a:t>All </a:t>
            </a:r>
            <a:r>
              <a:rPr lang="en-US" sz="1400" b="0" dirty="0"/>
              <a:t>trademarks are those of their respective companies.</a:t>
            </a:r>
          </a:p>
          <a:p>
            <a:pPr>
              <a:spcAft>
                <a:spcPts val="1200"/>
              </a:spcAft>
            </a:pPr>
            <a:r>
              <a:rPr lang="en-US" sz="1400" b="0" dirty="0"/>
              <a:t>Please feel free to post this </a:t>
            </a:r>
            <a:r>
              <a:rPr lang="en-US" sz="1400" b="0" dirty="0" smtClean="0"/>
              <a:t>document </a:t>
            </a:r>
            <a:r>
              <a:rPr lang="en-US" sz="1400" b="0" i="1" u="sng" dirty="0" smtClean="0"/>
              <a:t>- </a:t>
            </a:r>
            <a:r>
              <a:rPr lang="en-US" sz="1400" b="0" i="1" u="sng" dirty="0"/>
              <a:t>in its </a:t>
            </a:r>
            <a:r>
              <a:rPr lang="en-US" sz="1400" b="0" i="1" u="sng" dirty="0" smtClean="0"/>
              <a:t>entirety - </a:t>
            </a:r>
            <a:r>
              <a:rPr lang="en-US" sz="1400" b="0" dirty="0"/>
              <a:t>in your blog or email it to anyone you feel would benefit from reading it. </a:t>
            </a:r>
            <a:endParaRPr lang="en-US" sz="1400" b="0" dirty="0" smtClean="0"/>
          </a:p>
          <a:p>
            <a:pPr>
              <a:spcAft>
                <a:spcPts val="1200"/>
              </a:spcAft>
            </a:pPr>
            <a:r>
              <a:rPr lang="en-US" sz="1400" b="0" i="1" dirty="0" smtClean="0"/>
              <a:t>Thank </a:t>
            </a:r>
            <a:r>
              <a:rPr lang="en-US" sz="1400" b="0" i="1" dirty="0"/>
              <a:t>you.</a:t>
            </a:r>
          </a:p>
        </p:txBody>
      </p:sp>
      <p:pic>
        <p:nvPicPr>
          <p:cNvPr id="8" name="Picture 7" descr="LinkedIn i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019800"/>
            <a:ext cx="619125" cy="609600"/>
          </a:xfrm>
          <a:prstGeom prst="rect">
            <a:avLst/>
          </a:prstGeom>
        </p:spPr>
      </p:pic>
      <p:pic>
        <p:nvPicPr>
          <p:cNvPr id="10" name="Picture 9" descr="Twitter T.jpg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6019800"/>
            <a:ext cx="600222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" y="6527884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401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Competitor Analysis</a:t>
            </a:r>
          </a:p>
        </p:txBody>
      </p:sp>
      <p:graphicFrame>
        <p:nvGraphicFramePr>
          <p:cNvPr id="72764" name="Group 60"/>
          <p:cNvGraphicFramePr>
            <a:graphicFrameLocks noGrp="1"/>
          </p:cNvGraphicFramePr>
          <p:nvPr>
            <p:ph idx="1"/>
          </p:nvPr>
        </p:nvGraphicFramePr>
        <p:xfrm>
          <a:off x="152400" y="1868488"/>
          <a:ext cx="8763000" cy="4151313"/>
        </p:xfrm>
        <a:graphic>
          <a:graphicData uri="http://schemas.openxmlformats.org/drawingml/2006/table">
            <a:tbl>
              <a:tblPr/>
              <a:tblGrid>
                <a:gridCol w="1460500"/>
                <a:gridCol w="1460500"/>
                <a:gridCol w="1460500"/>
                <a:gridCol w="1460500"/>
                <a:gridCol w="14605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Strengths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Weaknesses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20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Segmentation Part II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Why:</a:t>
            </a:r>
          </a:p>
          <a:p>
            <a:pPr eaLnBrk="1" hangingPunct="1"/>
            <a:r>
              <a:rPr lang="en-US" sz="2800" dirty="0" smtClean="0"/>
              <a:t>List features of all products / services with what they mean to the customer (benefit).</a:t>
            </a:r>
          </a:p>
          <a:p>
            <a:pPr eaLnBrk="1" hangingPunct="1"/>
            <a:r>
              <a:rPr lang="en-US" sz="2800" dirty="0" smtClean="0"/>
              <a:t>Classify each benefit as:</a:t>
            </a:r>
          </a:p>
          <a:p>
            <a:pPr lvl="1" eaLnBrk="1" hangingPunct="1"/>
            <a:r>
              <a:rPr lang="en-US" sz="2400" b="1" dirty="0" smtClean="0"/>
              <a:t>Standard</a:t>
            </a:r>
            <a:r>
              <a:rPr lang="en-US" sz="2400" dirty="0" smtClean="0"/>
              <a:t> – basic benefits arising from features</a:t>
            </a:r>
          </a:p>
          <a:p>
            <a:pPr lvl="1" eaLnBrk="1" hangingPunct="1"/>
            <a:r>
              <a:rPr lang="en-US" sz="2400" b="1" dirty="0" smtClean="0"/>
              <a:t>Double</a:t>
            </a:r>
            <a:r>
              <a:rPr lang="en-US" sz="2400" dirty="0" smtClean="0"/>
              <a:t> – benefits the customer and end-user</a:t>
            </a:r>
          </a:p>
          <a:p>
            <a:pPr lvl="1" eaLnBrk="1" hangingPunct="1"/>
            <a:r>
              <a:rPr lang="en-US" sz="2400" b="1" dirty="0" smtClean="0"/>
              <a:t>Company</a:t>
            </a:r>
            <a:r>
              <a:rPr lang="en-US" sz="2400" dirty="0" smtClean="0"/>
              <a:t> – relationship value</a:t>
            </a:r>
          </a:p>
          <a:p>
            <a:pPr lvl="1" eaLnBrk="1" hangingPunct="1"/>
            <a:r>
              <a:rPr lang="en-US" sz="2400" b="1" dirty="0" smtClean="0"/>
              <a:t>Differential</a:t>
            </a:r>
            <a:r>
              <a:rPr lang="en-US" sz="2400" dirty="0" smtClean="0"/>
              <a:t> – benefits compared with those of competitors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21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Feature / Benefit Analysis</a:t>
            </a: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4330384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Available Products or Services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Benefits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22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Segmentation Part III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To determine realistic and achievable marketing and sales objectives: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Identify which segments share similar needs</a:t>
            </a:r>
          </a:p>
          <a:p>
            <a:pPr eaLnBrk="1" hangingPunct="1"/>
            <a:r>
              <a:rPr lang="en-US" dirty="0" smtClean="0"/>
              <a:t>Apply the minimum volume and value criteria to determine viability for each segment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Category Segmentation</a:t>
            </a:r>
          </a:p>
        </p:txBody>
      </p:sp>
      <p:graphicFrame>
        <p:nvGraphicFramePr>
          <p:cNvPr id="87118" name="Group 78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4377628"/>
        </p:xfrm>
        <a:graphic>
          <a:graphicData uri="http://schemas.openxmlformats.org/drawingml/2006/table">
            <a:tbl>
              <a:tblPr/>
              <a:tblGrid>
                <a:gridCol w="2590800"/>
                <a:gridCol w="1444625"/>
                <a:gridCol w="1087438"/>
                <a:gridCol w="1550987"/>
                <a:gridCol w="170815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Identified Segments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(Based On Common Needs)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 Rev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Growth Rate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Trends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Characteristics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Product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-4763" eaLnBrk="1" hangingPunct="1">
              <a:buFontTx/>
              <a:buNone/>
            </a:pPr>
            <a:r>
              <a:rPr lang="en-US" smtClean="0"/>
              <a:t>Means to providing customer benefits, </a:t>
            </a:r>
            <a:r>
              <a:rPr lang="en-US" i="1" smtClean="0"/>
              <a:t>not physical products or services.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53340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25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Portfolio Analysis</a:t>
            </a:r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41148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Offering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Deliverables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26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SWOT</a:t>
            </a:r>
          </a:p>
        </p:txBody>
      </p:sp>
      <p:pic>
        <p:nvPicPr>
          <p:cNvPr id="3686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7225" y="1600200"/>
            <a:ext cx="5235575" cy="5235575"/>
          </a:xfrm>
          <a:noFill/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Issues To Address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 1</a:t>
            </a:r>
          </a:p>
          <a:p>
            <a:pPr eaLnBrk="1" hangingPunct="1"/>
            <a:r>
              <a:rPr lang="en-US" dirty="0" smtClean="0"/>
              <a:t>Issue 2</a:t>
            </a:r>
          </a:p>
          <a:p>
            <a:pPr eaLnBrk="1" hangingPunct="1"/>
            <a:r>
              <a:rPr lang="en-US" dirty="0" smtClean="0"/>
              <a:t>Issue 3</a:t>
            </a:r>
          </a:p>
          <a:p>
            <a:pPr eaLnBrk="1" hangingPunct="1"/>
            <a:r>
              <a:rPr lang="en-US" dirty="0" smtClean="0"/>
              <a:t>…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Assumptions to Your Plan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Assumption 1</a:t>
            </a:r>
          </a:p>
          <a:p>
            <a:pPr eaLnBrk="1" hangingPunct="1"/>
            <a:r>
              <a:rPr lang="en-US" dirty="0" smtClean="0"/>
              <a:t>Assumption 2</a:t>
            </a:r>
          </a:p>
          <a:p>
            <a:pPr eaLnBrk="1" hangingPunct="1"/>
            <a:r>
              <a:rPr lang="en-US" dirty="0" smtClean="0"/>
              <a:t>Assumption 3</a:t>
            </a:r>
          </a:p>
          <a:p>
            <a:pPr eaLnBrk="1" hangingPunct="1"/>
            <a:r>
              <a:rPr lang="en-US" dirty="0" smtClean="0"/>
              <a:t>…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29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Included Worksheets and Templates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74837"/>
            <a:ext cx="6019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Who Is Buying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Market Map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SWOT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Sweet Spot Matrix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Segment Characteristics Model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Content Planner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Decision Maker Planner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Phase III: Strategy Formulation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dirty="0" smtClean="0"/>
              <a:t>Marketing Objectives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dirty="0" smtClean="0"/>
              <a:t>Marketing Strategies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dirty="0" smtClean="0"/>
              <a:t>Estimated Results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30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Phase IV: Resource Allocation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6019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Forecasts and Budgets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Evaluation and Measurement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31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Putting It All Together</a:t>
            </a:r>
          </a:p>
        </p:txBody>
      </p:sp>
      <p:sp>
        <p:nvSpPr>
          <p:cNvPr id="5" name="Rounded Rectangle 4">
            <a:hlinkClick r:id="" action="ppaction://noaction"/>
          </p:cNvPr>
          <p:cNvSpPr/>
          <p:nvPr/>
        </p:nvSpPr>
        <p:spPr>
          <a:xfrm>
            <a:off x="1092200" y="1988167"/>
            <a:ext cx="4503738" cy="158273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681288" y="2554904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68400" y="2556492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7913" y="1965942"/>
            <a:ext cx="3781425" cy="61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400" cap="small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Sales Readiness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3163" y="2561254"/>
            <a:ext cx="1174750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Entry Programs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2550" y="2550142"/>
            <a:ext cx="1349375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Anchor Client Acquisition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92575" y="2572367"/>
            <a:ext cx="126841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57650" y="2675554"/>
            <a:ext cx="1349375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 Expansion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32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15240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3FORWARD’s Sales Transition </a:t>
            </a:r>
            <a:r>
              <a:rPr lang="en-US" sz="1600" dirty="0" err="1" smtClean="0"/>
              <a:t>Model</a:t>
            </a:r>
            <a:r>
              <a:rPr lang="en-US" sz="1600" baseline="30000" dirty="0" err="1" smtClean="0"/>
              <a:t>TM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BEB1A6"/>
                </a:solidFill>
              </a:rPr>
              <a:t>3FORWARD’s Sales Transition Model</a:t>
            </a:r>
          </a:p>
        </p:txBody>
      </p:sp>
      <p:sp>
        <p:nvSpPr>
          <p:cNvPr id="5" name="Rounded Rectangle 4">
            <a:hlinkClick r:id="" action="ppaction://noaction"/>
          </p:cNvPr>
          <p:cNvSpPr/>
          <p:nvPr/>
        </p:nvSpPr>
        <p:spPr>
          <a:xfrm>
            <a:off x="928688" y="1874837"/>
            <a:ext cx="5362575" cy="3535363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>
            <a:hlinkClick r:id="" action="ppaction://noaction"/>
          </p:cNvPr>
          <p:cNvSpPr/>
          <p:nvPr/>
        </p:nvSpPr>
        <p:spPr>
          <a:xfrm>
            <a:off x="1092200" y="1984375"/>
            <a:ext cx="4503738" cy="158273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06725" y="4254500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93800" y="4270375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81288" y="2551112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68400" y="2552700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77913" y="3594100"/>
            <a:ext cx="41624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cap="small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Lead Creation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7913" y="1962150"/>
            <a:ext cx="3781425" cy="61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400" cap="small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Sales Readiness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73163" y="2557462"/>
            <a:ext cx="1174750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Entry Programs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2550" y="2546350"/>
            <a:ext cx="1349375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Anchor Client Acquisition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3163" y="4306887"/>
            <a:ext cx="1282700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Outbound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Demand Generation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62275" y="4281487"/>
            <a:ext cx="1322388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Inbound 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Demand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Generation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97425" y="4243387"/>
            <a:ext cx="126841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092575" y="2568575"/>
            <a:ext cx="126841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57650" y="2671762"/>
            <a:ext cx="1349375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 Expansion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76788" y="4392612"/>
            <a:ext cx="12827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Lead Nurturing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15240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3FORWARD’s Sales Transition </a:t>
            </a:r>
            <a:r>
              <a:rPr lang="en-US" sz="1600" dirty="0" err="1" smtClean="0"/>
              <a:t>Model</a:t>
            </a:r>
            <a:r>
              <a:rPr lang="en-US" sz="1600" baseline="30000" dirty="0" err="1" smtClean="0"/>
              <a:t>TM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BEB1A6"/>
                </a:solidFill>
              </a:rPr>
              <a:t>3FORWARD’s Sales Transition Model</a:t>
            </a:r>
          </a:p>
        </p:txBody>
      </p:sp>
      <p:sp>
        <p:nvSpPr>
          <p:cNvPr id="5" name="Rounded Rectangle 4">
            <a:hlinkClick r:id="" action="ppaction://noaction"/>
          </p:cNvPr>
          <p:cNvSpPr/>
          <p:nvPr/>
        </p:nvSpPr>
        <p:spPr>
          <a:xfrm>
            <a:off x="792163" y="1828800"/>
            <a:ext cx="7491412" cy="43815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>
            <a:hlinkClick r:id="" action="ppaction://noaction"/>
          </p:cNvPr>
          <p:cNvSpPr/>
          <p:nvPr/>
        </p:nvSpPr>
        <p:spPr>
          <a:xfrm>
            <a:off x="928688" y="1870075"/>
            <a:ext cx="5362575" cy="3535363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>
            <a:hlinkClick r:id="" action="ppaction://noaction"/>
          </p:cNvPr>
          <p:cNvSpPr/>
          <p:nvPr/>
        </p:nvSpPr>
        <p:spPr>
          <a:xfrm>
            <a:off x="1092200" y="1979613"/>
            <a:ext cx="4503738" cy="158273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05588" y="2006600"/>
            <a:ext cx="1268412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07175" y="3019425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96063" y="4030663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84950" y="5043488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06725" y="4249738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93800" y="4265613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681288" y="2546350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8400" y="2547938"/>
            <a:ext cx="127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0925" y="5391150"/>
            <a:ext cx="5500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cap="small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2.0 </a:t>
            </a:r>
            <a:r>
              <a:rPr lang="en-US" sz="3500" cap="small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Services Integration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7913" y="3589338"/>
            <a:ext cx="41624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cap="small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Lead Creation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7913" y="1957388"/>
            <a:ext cx="3781425" cy="61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400" cap="small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Sales Readiness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73163" y="2552700"/>
            <a:ext cx="1174750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Entry Programs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22550" y="2541588"/>
            <a:ext cx="1349375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Anchor Client Acquisition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3163" y="4302125"/>
            <a:ext cx="1282700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Outbound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Demand Generation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62275" y="4276725"/>
            <a:ext cx="1322388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Inbound 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Demand</a:t>
            </a:r>
          </a:p>
          <a:p>
            <a:pPr algn="ctr">
              <a:defRPr/>
            </a:pPr>
            <a:r>
              <a:rPr lang="en-US" sz="1650" b="0" dirty="0">
                <a:cs typeface="+mn-cs"/>
              </a:rPr>
              <a:t>Generation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87495" y="3003288"/>
            <a:ext cx="1473200" cy="85408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 smtClean="0">
                <a:cs typeface="+mn-cs"/>
              </a:rPr>
              <a:t>On-line Strategy </a:t>
            </a:r>
            <a:r>
              <a:rPr lang="en-US" sz="1650" b="0" dirty="0">
                <a:cs typeface="+mn-cs"/>
              </a:rPr>
              <a:t>&amp; Engagement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4170008"/>
            <a:ext cx="1474787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 smtClean="0">
                <a:cs typeface="+mn-cs"/>
              </a:rPr>
              <a:t>Research</a:t>
            </a:r>
            <a:r>
              <a:rPr lang="en-US" sz="1650" b="0" dirty="0" smtClean="0"/>
              <a:t> and</a:t>
            </a:r>
            <a:r>
              <a:rPr lang="en-US" sz="1650" b="0" dirty="0" smtClean="0">
                <a:cs typeface="+mn-cs"/>
              </a:rPr>
              <a:t> </a:t>
            </a:r>
            <a:r>
              <a:rPr lang="en-US" sz="1650" b="0" dirty="0">
                <a:cs typeface="+mn-cs"/>
              </a:rPr>
              <a:t>Insight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0" y="5181600"/>
            <a:ext cx="1355725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Virtual</a:t>
            </a:r>
            <a:r>
              <a:rPr lang="en-US" sz="1650" b="0" dirty="0" smtClean="0">
                <a:cs typeface="+mn-cs"/>
              </a:rPr>
              <a:t> Presence</a:t>
            </a:r>
            <a:endParaRPr lang="en-US" sz="1650" b="0" dirty="0"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21715" y="2177341"/>
            <a:ext cx="144145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Sales 2.0 Enablement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797425" y="4238625"/>
            <a:ext cx="126841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092575" y="2563813"/>
            <a:ext cx="126841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057650" y="2667000"/>
            <a:ext cx="1349375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Market Expansion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76788" y="4387850"/>
            <a:ext cx="12827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0" dirty="0">
                <a:cs typeface="+mn-cs"/>
              </a:rPr>
              <a:t>Lead Nurturing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15240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3FORWARD’s Sales Transition </a:t>
            </a:r>
            <a:r>
              <a:rPr lang="en-US" sz="1600" dirty="0" err="1" smtClean="0"/>
              <a:t>Model</a:t>
            </a:r>
            <a:r>
              <a:rPr lang="en-US" sz="1600" baseline="30000" dirty="0" err="1" smtClean="0"/>
              <a:t>TM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Appendix: Examples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74837"/>
            <a:ext cx="6019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Who Is Buying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Market Map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SWOT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Sweet Spot Matrix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Segment Characteristics Model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Content Planner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Decision Maker Planner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35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026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Example: Who Is Buying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98688"/>
            <a:ext cx="861060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36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Example: Market Map</a:t>
            </a:r>
          </a:p>
        </p:txBody>
      </p:sp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319963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Example SWOT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818683"/>
          <a:ext cx="8382000" cy="4429717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2286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Times New Roman"/>
                        </a:rPr>
                        <a:t>Strengths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History w/ similar projects / references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Team w/ this background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Near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shore model well received – trend is to reduce reliance on India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Cultivate relationships well – once initiated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Established partner benches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Mobility solutions practice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US based / US presence 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Multi-Lingual / Spanish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High volume transaction processing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6462" marR="4646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Times New Roman"/>
                        </a:rPr>
                        <a:t>Weaknesses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</a:rPr>
                        <a:t>May not have all skill sets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</a:rPr>
                        <a:t> / </a:t>
                      </a:r>
                      <a:r>
                        <a:rPr lang="en-US" sz="1200" baseline="0" dirty="0" err="1" smtClean="0">
                          <a:latin typeface="+mn-lt"/>
                          <a:ea typeface="Times New Roman"/>
                        </a:rPr>
                        <a:t>certs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</a:rPr>
                        <a:t> for diverse projects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Not always price competitive – lower than US, more than India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Scalability to project demands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Sales process / opportunity management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throuph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-put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Lack of domain expertise in active industries, i.e. medical, BFSI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Government – any level </a:t>
                      </a:r>
                      <a:r>
                        <a:rPr lang="en-US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or type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6462" marR="46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7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Times New Roman"/>
                        </a:rPr>
                        <a:t>Opportunities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Economy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recovering / but hiring lagging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Partnering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/ growing indirect channel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High demand for mobility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Existing relationships show high degree of loyalty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Vertically specific indirect channels – (i.e. augmenting the healthcare technology solution companies, BPOs)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6462" marR="4646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Times New Roman"/>
                        </a:rPr>
                        <a:t>Threats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Lots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of competition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Heavy commoditization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Difficulty differentiating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Internal hiring if economy comes back fast / strong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Govt.policy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opposing  off-shoring</a:t>
                      </a:r>
                    </a:p>
                    <a:p>
                      <a:pPr marL="228600" marR="0" indent="-2286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6462" marR="46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Example Sweet Spot Matrix</a:t>
            </a:r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37361"/>
          <a:ext cx="8229600" cy="4511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2362200"/>
                <a:gridCol w="22098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 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 Fit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Revenues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$10m to</a:t>
                      </a:r>
                      <a:r>
                        <a:rPr lang="en-US" sz="1400" baseline="0" dirty="0" smtClean="0"/>
                        <a:t> $50m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$5m to</a:t>
                      </a:r>
                      <a:r>
                        <a:rPr lang="en-US" sz="1400" baseline="0" dirty="0" smtClean="0"/>
                        <a:t> $10m or greater than $50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 than $5m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 based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North</a:t>
                      </a:r>
                      <a:r>
                        <a:rPr lang="en-US" sz="1400" baseline="0" dirty="0" smtClean="0"/>
                        <a:t> America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Outside North America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Support Model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 Desk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Hours /</a:t>
                      </a:r>
                      <a:r>
                        <a:rPr lang="en-US" sz="1400" baseline="0" dirty="0" smtClean="0"/>
                        <a:t> Overflow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Providing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Proprietary</a:t>
                      </a:r>
                      <a:r>
                        <a:rPr lang="en-US" sz="1400" baseline="0" dirty="0" smtClean="0"/>
                        <a:t> or t</a:t>
                      </a:r>
                      <a:r>
                        <a:rPr lang="en-US" sz="1400" dirty="0" smtClean="0"/>
                        <a:t>echnology product or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Fulfillment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Fulfillment</a:t>
                      </a:r>
                      <a:endParaRPr lang="en-US" sz="1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 Stage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Stage 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Start up</a:t>
                      </a:r>
                      <a:endParaRPr lang="en-US" sz="1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Top Objective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 of Service,</a:t>
                      </a:r>
                      <a:r>
                        <a:rPr lang="en-US" sz="1400" baseline="0" dirty="0" smtClean="0"/>
                        <a:t> Growth Enablement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QofS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Cost, Growth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containment</a:t>
                      </a:r>
                      <a:endParaRPr lang="en-US" sz="1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Group Supported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Customers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Customers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Internal Users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Services Needed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Tier 1 &amp; 2 Tech</a:t>
                      </a:r>
                      <a:r>
                        <a:rPr lang="en-US" sz="1400" baseline="0" dirty="0" smtClean="0"/>
                        <a:t>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Tier1 &amp; 2</a:t>
                      </a:r>
                      <a:r>
                        <a:rPr lang="en-US" sz="1400" baseline="0" dirty="0" smtClean="0"/>
                        <a:t> General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Complex,</a:t>
                      </a:r>
                      <a:r>
                        <a:rPr lang="en-US" sz="1400" baseline="0" dirty="0" smtClean="0"/>
                        <a:t> Level 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39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Finding Your Best Prospects Goals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BEB1A6"/>
                </a:solidFill>
              </a:rPr>
              <a:t>Finding Prospects: Additional Resources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>
                <a:latin typeface="+mn-lt"/>
              </a:rPr>
              <a:t>New Model Sales, Marketing and Social Media Experts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hlinkClick r:id="rId2"/>
              </a:rPr>
              <a:t>McDonald, Keegan</a:t>
            </a:r>
            <a:r>
              <a:rPr lang="en-US" b="0" dirty="0" smtClean="0"/>
              <a:t>	Marketing Plans That Work</a:t>
            </a:r>
            <a:endParaRPr lang="en-US" b="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hlinkClick r:id="rId3"/>
              </a:rPr>
              <a:t>Seley and Holloway</a:t>
            </a:r>
            <a:r>
              <a:rPr lang="en-US" b="0" dirty="0" smtClean="0"/>
              <a:t>	</a:t>
            </a:r>
            <a:r>
              <a:rPr lang="en-US" b="0" dirty="0" smtClean="0">
                <a:latin typeface="+mn-lt"/>
              </a:rPr>
              <a:t>Sales 2.0			</a:t>
            </a:r>
            <a:endParaRPr lang="en-US" b="0" dirty="0" smtClean="0">
              <a:latin typeface="+mn-lt"/>
              <a:hlinkClick r:id="rId4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4"/>
              </a:rPr>
              <a:t>Ardath Albee </a:t>
            </a:r>
            <a:r>
              <a:rPr lang="en-US" b="0" dirty="0" smtClean="0">
                <a:latin typeface="+mn-lt"/>
              </a:rPr>
              <a:t>		Marketing and Content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5"/>
              </a:rPr>
              <a:t>Chris Brogan</a:t>
            </a:r>
            <a:r>
              <a:rPr lang="en-US" b="0" dirty="0" smtClean="0">
                <a:latin typeface="+mn-lt"/>
              </a:rPr>
              <a:t> 		B2B Social Media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6"/>
              </a:rPr>
              <a:t>Brian Solis </a:t>
            </a:r>
            <a:r>
              <a:rPr lang="en-US" b="0" dirty="0" smtClean="0">
                <a:latin typeface="+mn-lt"/>
              </a:rPr>
              <a:t>		Social Media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7"/>
              </a:rPr>
              <a:t>David Meerman Scott</a:t>
            </a:r>
            <a:r>
              <a:rPr lang="en-US" b="0" dirty="0" smtClean="0">
                <a:latin typeface="+mn-lt"/>
              </a:rPr>
              <a:t>	Marketing and PR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hlinkClick r:id="rId8"/>
              </a:rPr>
              <a:t>Gerhard </a:t>
            </a:r>
            <a:r>
              <a:rPr lang="en-US" b="0" dirty="0" err="1" smtClean="0">
                <a:hlinkClick r:id="rId8"/>
              </a:rPr>
              <a:t>Gschwandtner</a:t>
            </a:r>
            <a:r>
              <a:rPr lang="en-US" b="0" dirty="0" smtClean="0"/>
              <a:t>	Sales 2.0</a:t>
            </a:r>
            <a:endParaRPr lang="en-US" b="0" dirty="0" smtClean="0">
              <a:latin typeface="+mn-lt"/>
            </a:endParaRPr>
          </a:p>
          <a:p>
            <a:pPr marL="342900" indent="-342900" eaLnBrk="0" hangingPunct="0">
              <a:spcBef>
                <a:spcPts val="1800"/>
              </a:spcBef>
            </a:pPr>
            <a:r>
              <a:rPr lang="en-US" sz="2000" b="1" dirty="0" smtClean="0">
                <a:latin typeface="+mn-lt"/>
              </a:rPr>
              <a:t>Sales Benchmarking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9"/>
              </a:rPr>
              <a:t>CSO Insights</a:t>
            </a:r>
            <a:endParaRPr lang="en-US" b="0" dirty="0" smtClean="0">
              <a:latin typeface="+mn-lt"/>
            </a:endParaRPr>
          </a:p>
          <a:p>
            <a:pPr marL="0" lvl="1" indent="4763" eaLnBrk="0" hangingPunct="0">
              <a:spcBef>
                <a:spcPts val="1800"/>
              </a:spcBef>
            </a:pPr>
            <a:r>
              <a:rPr lang="en-US" sz="2000" b="1" dirty="0" smtClean="0">
                <a:latin typeface="+mn-lt"/>
              </a:rPr>
              <a:t>New Tools Directory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b="0" dirty="0" smtClean="0">
                <a:latin typeface="+mn-lt"/>
                <a:hlinkClick r:id="rId10"/>
              </a:rPr>
              <a:t>9 categories of sales and marketing best practices and dozens of downloads </a:t>
            </a:r>
            <a:endParaRPr lang="en-US" b="0" dirty="0" smtClean="0">
              <a:latin typeface="+mn-lt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40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99417"/>
              </p:ext>
            </p:extLst>
          </p:nvPr>
        </p:nvGraphicFramePr>
        <p:xfrm>
          <a:off x="838200" y="1738510"/>
          <a:ext cx="7620000" cy="452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3810000"/>
              </a:tblGrid>
              <a:tr h="858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"/>
                        </a:rPr>
                        <a:t>Sales Readiness </a:t>
                      </a:r>
                      <a:endParaRPr lang="en-US" sz="24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8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000" dirty="0" smtClean="0">
                          <a:hlinkClick r:id=""/>
                        </a:rPr>
                        <a:t>3FORWARD Become a Fan 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103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1800" dirty="0" smtClean="0">
                          <a:hlinkClick r:id=""/>
                        </a:rPr>
                        <a:t>3FORWARD</a:t>
                      </a:r>
                      <a:endParaRPr lang="en-US" sz="1800" dirty="0"/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800" dirty="0" smtClean="0">
                          <a:hlinkClick r:id=""/>
                        </a:rPr>
                        <a:t>Dan_3FORWARD</a:t>
                      </a:r>
                      <a:endParaRPr lang="en-US" sz="1800" dirty="0" smtClean="0"/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800" dirty="0" smtClean="0">
                          <a:hlinkClick r:id=""/>
                        </a:rPr>
                        <a:t>Mattat3FORWARD</a:t>
                      </a:r>
                      <a:endParaRPr lang="en-US" sz="2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8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"/>
                        </a:rPr>
                        <a:t>Sales Leaders Blog</a:t>
                      </a:r>
                      <a:endParaRPr lang="en-US" sz="2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813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Sales Leader Resources</a:t>
                      </a:r>
                      <a:endParaRPr lang="en-US" sz="2800" b="0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hlinkClick r:id=""/>
                        </a:rPr>
                        <a:t>New</a:t>
                      </a:r>
                      <a:r>
                        <a:rPr lang="en-US" sz="2000" baseline="0" dirty="0" smtClean="0">
                          <a:hlinkClick r:id=""/>
                        </a:rPr>
                        <a:t> Tools Directory</a:t>
                      </a:r>
                      <a:endParaRPr lang="en-US" sz="2000" baseline="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96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70968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Resources</a:t>
            </a:r>
          </a:p>
        </p:txBody>
      </p:sp>
      <p:pic>
        <p:nvPicPr>
          <p:cNvPr id="82971" name="Picture 8" descr="Faceboo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4930" y="2637192"/>
            <a:ext cx="2275767" cy="75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4587" y="3521129"/>
            <a:ext cx="955342" cy="94169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9" name="Picture 8" descr="banner_blog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0246" y="4625439"/>
            <a:ext cx="2283013" cy="683537"/>
          </a:xfrm>
          <a:prstGeom prst="rect">
            <a:avLst/>
          </a:prstGeom>
        </p:spPr>
      </p:pic>
      <p:pic>
        <p:nvPicPr>
          <p:cNvPr id="11" name="Picture 10" descr="Drawing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0200" y="1776341"/>
            <a:ext cx="2298581" cy="782971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41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Finding Your Best Prospects</a:t>
            </a:r>
            <a:endParaRPr lang="en-US" sz="4000" dirty="0" smtClean="0"/>
          </a:p>
        </p:txBody>
      </p:sp>
      <p:pic>
        <p:nvPicPr>
          <p:cNvPr id="9" name="Picture 8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895600"/>
            <a:ext cx="7696200" cy="179771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762000" y="2057400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 descr="LinkedIn 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5" y="6248400"/>
            <a:ext cx="619125" cy="609600"/>
          </a:xfrm>
          <a:prstGeom prst="rect">
            <a:avLst/>
          </a:prstGeom>
        </p:spPr>
      </p:pic>
      <p:pic>
        <p:nvPicPr>
          <p:cNvPr id="6" name="Picture 5" descr="Twitter T.jp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248400"/>
            <a:ext cx="60022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466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BEB1A6"/>
                </a:solidFill>
              </a:rPr>
              <a:t>Process Outline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Formalizing and Documenting Company Vision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Mission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Goals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Objectives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5000"/>
              </a:spcBef>
              <a:buNone/>
            </a:pPr>
            <a:r>
              <a:rPr lang="en-US" sz="2800" dirty="0" smtClean="0"/>
              <a:t>Develop Strategic Plans based on: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Company Vision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Analysis of Markets and Opportunities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Objectives and Strategies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Functional Strategic Planning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Tactical Action Plans to Implement Strategies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5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Best Practices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Develop the strategic plan first.  The operational plans should be guided by a strategic plan – never the other way around.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Put marketing as close as possible to the customer and make marketing and sales the responsibility of one person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Organize around customer groups, not functions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Make marketing audit a rigorous process.  No vague terms.  Use proven tools for capture, reporting and analysis.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Focus SWOT on segments critical to the business.  Concentrate only on factors leading to objectives.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Plan your planning. 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Prioritize objectives in terms of urgency and impact.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Enlist the entire organization, from CEO to receptionist.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6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Phase I: Goal Setting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Mission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Goals 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Objectives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Defining Your Mission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Mission</a:t>
            </a:r>
            <a:r>
              <a:rPr lang="en-US" sz="2400" dirty="0" smtClean="0"/>
              <a:t> – meaningful statement which influences the efforts of the organization: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000" dirty="0" smtClean="0"/>
              <a:t>Role or contribution of the business (i.e. profit generator, service department, opportunity seeker)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000" dirty="0" smtClean="0"/>
              <a:t>Definition of the business (i.e. needs we satisfy or benefits provided, not what we offer)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000" dirty="0" smtClean="0"/>
              <a:t>Core competencies: the essential and unique skills, capabilities, resources that apply only to this entity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000" dirty="0" smtClean="0"/>
              <a:t>Differentiation: the unique and valuable position the company is taking in the marketplace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</a:pPr>
            <a:r>
              <a:rPr lang="en-US" sz="2000" dirty="0" smtClean="0"/>
              <a:t>Indications for future direction: what we </a:t>
            </a:r>
            <a:r>
              <a:rPr lang="en-US" sz="2000" i="1" dirty="0" smtClean="0"/>
              <a:t>will</a:t>
            </a:r>
            <a:r>
              <a:rPr lang="en-US" sz="2000" dirty="0" smtClean="0"/>
              <a:t> consider, </a:t>
            </a:r>
            <a:r>
              <a:rPr lang="en-US" sz="2000" i="1" dirty="0" smtClean="0"/>
              <a:t>might</a:t>
            </a:r>
            <a:r>
              <a:rPr lang="en-US" sz="2000" dirty="0" smtClean="0"/>
              <a:t> consider, </a:t>
            </a:r>
            <a:r>
              <a:rPr lang="en-US" sz="2000" i="1" dirty="0" smtClean="0"/>
              <a:t>will never</a:t>
            </a:r>
            <a:r>
              <a:rPr lang="en-US" sz="2000" dirty="0" smtClean="0"/>
              <a:t> consider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EB1A6"/>
                </a:solidFill>
              </a:rPr>
              <a:t>Task: Company Mission</a:t>
            </a:r>
          </a:p>
        </p:txBody>
      </p:sp>
      <p:graphicFrame>
        <p:nvGraphicFramePr>
          <p:cNvPr id="79985" name="Group 11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458200" cy="2728595"/>
        </p:xfrm>
        <a:graphic>
          <a:graphicData uri="http://schemas.openxmlformats.org/drawingml/2006/table">
            <a:tbl>
              <a:tblPr/>
              <a:tblGrid>
                <a:gridCol w="2286000"/>
                <a:gridCol w="2362200"/>
                <a:gridCol w="2133600"/>
                <a:gridCol w="1676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Needs We Satisfy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Competencies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Differentiators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 Considerations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2F21">
                        <a:alpha val="50000"/>
                      </a:srgbClr>
                    </a:solidFill>
                  </a:tcPr>
                </a:tc>
              </a:tr>
              <a:tr h="2149475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29033"/>
            <a:ext cx="2133600" cy="307975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9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19446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1856</Words>
  <Application>Microsoft Macintosh PowerPoint</Application>
  <PresentationFormat>On-screen Show (4:3)</PresentationFormat>
  <Paragraphs>472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Finding Your Best Prospects</vt:lpstr>
      <vt:lpstr>Finding Your Best Prospects</vt:lpstr>
      <vt:lpstr>Included Worksheets and Templates</vt:lpstr>
      <vt:lpstr>Finding Your Best Prospects Goals</vt:lpstr>
      <vt:lpstr>Process Outline</vt:lpstr>
      <vt:lpstr>Best Practices</vt:lpstr>
      <vt:lpstr>Phase I: Goal Setting</vt:lpstr>
      <vt:lpstr>Defining Your Mission</vt:lpstr>
      <vt:lpstr>Task: Company Mission</vt:lpstr>
      <vt:lpstr>Defining Your Goals</vt:lpstr>
      <vt:lpstr>Defining Your Objectives</vt:lpstr>
      <vt:lpstr>Task: Goals and Objectives</vt:lpstr>
      <vt:lpstr>Phase II: Situation Review</vt:lpstr>
      <vt:lpstr>Defining Market Analysis</vt:lpstr>
      <vt:lpstr>Example: Market Analysis</vt:lpstr>
      <vt:lpstr>Defining Your Markets</vt:lpstr>
      <vt:lpstr>Defining Your Segments</vt:lpstr>
      <vt:lpstr>Task: Segmentation Part I</vt:lpstr>
      <vt:lpstr>Task: What Are They Buying</vt:lpstr>
      <vt:lpstr>Task: Competitor Analysis</vt:lpstr>
      <vt:lpstr>Task: Segmentation Part II</vt:lpstr>
      <vt:lpstr>Task: Feature / Benefit Analysis</vt:lpstr>
      <vt:lpstr>Task: Segmentation Part III</vt:lpstr>
      <vt:lpstr>Task: Category Segmentation</vt:lpstr>
      <vt:lpstr>Defining Product</vt:lpstr>
      <vt:lpstr>Task: Portfolio Analysis</vt:lpstr>
      <vt:lpstr>SWOT</vt:lpstr>
      <vt:lpstr>Issues To Address</vt:lpstr>
      <vt:lpstr>Assumptions to Your Plan</vt:lpstr>
      <vt:lpstr>Phase III: Strategy Formulation</vt:lpstr>
      <vt:lpstr>Phase IV: Resource Allocation</vt:lpstr>
      <vt:lpstr>Putting It All Together</vt:lpstr>
      <vt:lpstr>3FORWARD’s Sales Transition Model</vt:lpstr>
      <vt:lpstr>3FORWARD’s Sales Transition Model</vt:lpstr>
      <vt:lpstr>Appendix: Examples</vt:lpstr>
      <vt:lpstr>Example: Who Is Buying</vt:lpstr>
      <vt:lpstr>Example: Market Map</vt:lpstr>
      <vt:lpstr>Example SWOT</vt:lpstr>
      <vt:lpstr>Example Sweet Spot Matrix</vt:lpstr>
      <vt:lpstr>Finding Prospects: Additional Resources</vt:lpstr>
      <vt:lpstr>Resources</vt:lpstr>
      <vt:lpstr>Finding Your Best Prospects</vt:lpstr>
    </vt:vector>
  </TitlesOfParts>
  <Manager/>
  <Company>3FORWARD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Your Best Prospects Success Kit</dc:title>
  <dc:subject/>
  <dc:creator>Matt Smith</dc:creator>
  <cp:keywords/>
  <dc:description/>
  <cp:lastModifiedBy>Matt Smith</cp:lastModifiedBy>
  <cp:revision>554</cp:revision>
  <cp:lastPrinted>2011-05-26T19:51:00Z</cp:lastPrinted>
  <dcterms:created xsi:type="dcterms:W3CDTF">2010-06-06T22:06:31Z</dcterms:created>
  <dcterms:modified xsi:type="dcterms:W3CDTF">2011-10-25T20:21:28Z</dcterms:modified>
  <cp:category/>
</cp:coreProperties>
</file>